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9" r:id="rId1"/>
    <p:sldMasterId id="2147483856" r:id="rId2"/>
  </p:sldMasterIdLst>
  <p:sldIdLst>
    <p:sldId id="256" r:id="rId3"/>
    <p:sldId id="257" r:id="rId4"/>
    <p:sldId id="258" r:id="rId5"/>
    <p:sldId id="267" r:id="rId6"/>
    <p:sldId id="268" r:id="rId7"/>
    <p:sldId id="269" r:id="rId8"/>
    <p:sldId id="270" r:id="rId9"/>
    <p:sldId id="259" r:id="rId10"/>
    <p:sldId id="260" r:id="rId11"/>
    <p:sldId id="261" r:id="rId12"/>
    <p:sldId id="262" r:id="rId13"/>
    <p:sldId id="264" r:id="rId14"/>
    <p:sldId id="263" r:id="rId15"/>
    <p:sldId id="265" r:id="rId16"/>
    <p:sldId id="266" r:id="rId17"/>
    <p:sldId id="274" r:id="rId18"/>
    <p:sldId id="272" r:id="rId19"/>
    <p:sldId id="273" r:id="rId20"/>
    <p:sldId id="271"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1891F"/>
    <a:srgbClr val="227FCE"/>
    <a:srgbClr val="3284CD"/>
    <a:srgbClr val="1779C0"/>
    <a:srgbClr val="2C8BB6"/>
    <a:srgbClr val="60A3EC"/>
    <a:srgbClr val="4C84FF"/>
    <a:srgbClr val="ADADAD"/>
    <a:srgbClr val="61A1FF"/>
    <a:srgbClr val="A1D2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5" d="100"/>
          <a:sy n="85" d="100"/>
        </p:scale>
        <p:origin x="590"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74F675D-16D4-4176-9619-9C59404812E7}" type="datetimeFigureOut">
              <a:rPr lang="en-IN" smtClean="0"/>
              <a:t>20-10-2023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63FBC19-A09A-4FD4-BFB7-2F529CB60F5B}" type="slidenum">
              <a:rPr lang="en-IN" smtClean="0"/>
              <a:t>‹#›</a:t>
            </a:fld>
            <a:endParaRPr lang="en-IN"/>
          </a:p>
        </p:txBody>
      </p:sp>
    </p:spTree>
    <p:extLst>
      <p:ext uri="{BB962C8B-B14F-4D97-AF65-F5344CB8AC3E}">
        <p14:creationId xmlns:p14="http://schemas.microsoft.com/office/powerpoint/2010/main" val="42472023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74F675D-16D4-4176-9619-9C59404812E7}" type="datetimeFigureOut">
              <a:rPr lang="en-IN" smtClean="0"/>
              <a:t>20-10-2023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63FBC19-A09A-4FD4-BFB7-2F529CB60F5B}" type="slidenum">
              <a:rPr lang="en-IN" smtClean="0"/>
              <a:t>‹#›</a:t>
            </a:fld>
            <a:endParaRPr lang="en-IN"/>
          </a:p>
        </p:txBody>
      </p:sp>
    </p:spTree>
    <p:extLst>
      <p:ext uri="{BB962C8B-B14F-4D97-AF65-F5344CB8AC3E}">
        <p14:creationId xmlns:p14="http://schemas.microsoft.com/office/powerpoint/2010/main" val="39717270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74F675D-16D4-4176-9619-9C59404812E7}" type="datetimeFigureOut">
              <a:rPr lang="en-IN" smtClean="0"/>
              <a:t>20-10-2023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63FBC19-A09A-4FD4-BFB7-2F529CB60F5B}" type="slidenum">
              <a:rPr lang="en-IN" smtClean="0"/>
              <a:t>‹#›</a:t>
            </a:fld>
            <a:endParaRPr lang="en-IN"/>
          </a:p>
        </p:txBody>
      </p:sp>
    </p:spTree>
    <p:extLst>
      <p:ext uri="{BB962C8B-B14F-4D97-AF65-F5344CB8AC3E}">
        <p14:creationId xmlns:p14="http://schemas.microsoft.com/office/powerpoint/2010/main" val="40757453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74F675D-16D4-4176-9619-9C59404812E7}" type="datetimeFigureOut">
              <a:rPr lang="en-IN" smtClean="0"/>
              <a:t>20-10-2023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63FBC19-A09A-4FD4-BFB7-2F529CB60F5B}" type="slidenum">
              <a:rPr lang="en-IN" smtClean="0"/>
              <a:t>‹#›</a:t>
            </a:fld>
            <a:endParaRPr lang="en-IN"/>
          </a:p>
        </p:txBody>
      </p:sp>
    </p:spTree>
    <p:extLst>
      <p:ext uri="{BB962C8B-B14F-4D97-AF65-F5344CB8AC3E}">
        <p14:creationId xmlns:p14="http://schemas.microsoft.com/office/powerpoint/2010/main" val="6997896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74F675D-16D4-4176-9619-9C59404812E7}" type="datetimeFigureOut">
              <a:rPr lang="en-IN" smtClean="0"/>
              <a:t>20-10-2023</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263FBC19-A09A-4FD4-BFB7-2F529CB60F5B}" type="slidenum">
              <a:rPr lang="en-IN" smtClean="0"/>
              <a:t>‹#›</a:t>
            </a:fld>
            <a:endParaRPr lang="en-IN"/>
          </a:p>
        </p:txBody>
      </p:sp>
    </p:spTree>
    <p:extLst>
      <p:ext uri="{BB962C8B-B14F-4D97-AF65-F5344CB8AC3E}">
        <p14:creationId xmlns:p14="http://schemas.microsoft.com/office/powerpoint/2010/main" val="28554920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74F675D-16D4-4176-9619-9C59404812E7}" type="datetimeFigureOut">
              <a:rPr lang="en-IN" smtClean="0"/>
              <a:t>20-10-2023</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263FBC19-A09A-4FD4-BFB7-2F529CB60F5B}" type="slidenum">
              <a:rPr lang="en-IN" smtClean="0"/>
              <a:t>‹#›</a:t>
            </a:fld>
            <a:endParaRPr lang="en-IN"/>
          </a:p>
        </p:txBody>
      </p:sp>
    </p:spTree>
    <p:extLst>
      <p:ext uri="{BB962C8B-B14F-4D97-AF65-F5344CB8AC3E}">
        <p14:creationId xmlns:p14="http://schemas.microsoft.com/office/powerpoint/2010/main" val="33942989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4F675D-16D4-4176-9619-9C59404812E7}" type="datetimeFigureOut">
              <a:rPr lang="en-IN" smtClean="0"/>
              <a:t>20-10-2023</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263FBC19-A09A-4FD4-BFB7-2F529CB60F5B}" type="slidenum">
              <a:rPr lang="en-IN" smtClean="0"/>
              <a:t>‹#›</a:t>
            </a:fld>
            <a:endParaRPr lang="en-IN"/>
          </a:p>
        </p:txBody>
      </p:sp>
    </p:spTree>
    <p:extLst>
      <p:ext uri="{BB962C8B-B14F-4D97-AF65-F5344CB8AC3E}">
        <p14:creationId xmlns:p14="http://schemas.microsoft.com/office/powerpoint/2010/main" val="14050326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74F675D-16D4-4176-9619-9C59404812E7}" type="datetimeFigureOut">
              <a:rPr lang="en-IN" smtClean="0"/>
              <a:t>20-10-2023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63FBC19-A09A-4FD4-BFB7-2F529CB60F5B}" type="slidenum">
              <a:rPr lang="en-IN" smtClean="0"/>
              <a:t>‹#›</a:t>
            </a:fld>
            <a:endParaRPr lang="en-IN"/>
          </a:p>
        </p:txBody>
      </p:sp>
    </p:spTree>
    <p:extLst>
      <p:ext uri="{BB962C8B-B14F-4D97-AF65-F5344CB8AC3E}">
        <p14:creationId xmlns:p14="http://schemas.microsoft.com/office/powerpoint/2010/main" val="3799926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4F675D-16D4-4176-9619-9C59404812E7}" type="datetimeFigureOut">
              <a:rPr lang="en-IN" smtClean="0"/>
              <a:t>20-10-2023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63FBC19-A09A-4FD4-BFB7-2F529CB60F5B}" type="slidenum">
              <a:rPr lang="en-IN" smtClean="0"/>
              <a:t>‹#›</a:t>
            </a:fld>
            <a:endParaRPr lang="en-IN"/>
          </a:p>
        </p:txBody>
      </p:sp>
    </p:spTree>
    <p:extLst>
      <p:ext uri="{BB962C8B-B14F-4D97-AF65-F5344CB8AC3E}">
        <p14:creationId xmlns:p14="http://schemas.microsoft.com/office/powerpoint/2010/main" val="25515054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74F675D-16D4-4176-9619-9C59404812E7}" type="datetimeFigureOut">
              <a:rPr lang="en-IN" smtClean="0"/>
              <a:t>20-10-2023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63FBC19-A09A-4FD4-BFB7-2F529CB60F5B}" type="slidenum">
              <a:rPr lang="en-IN" smtClean="0"/>
              <a:t>‹#›</a:t>
            </a:fld>
            <a:endParaRPr lang="en-IN"/>
          </a:p>
        </p:txBody>
      </p:sp>
    </p:spTree>
    <p:extLst>
      <p:ext uri="{BB962C8B-B14F-4D97-AF65-F5344CB8AC3E}">
        <p14:creationId xmlns:p14="http://schemas.microsoft.com/office/powerpoint/2010/main" val="33247292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74F675D-16D4-4176-9619-9C59404812E7}" type="datetimeFigureOut">
              <a:rPr lang="en-IN" smtClean="0"/>
              <a:t>20-10-2023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63FBC19-A09A-4FD4-BFB7-2F529CB60F5B}" type="slidenum">
              <a:rPr lang="en-IN" smtClean="0"/>
              <a:t>‹#›</a:t>
            </a:fld>
            <a:endParaRPr lang="en-IN"/>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9608028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74F675D-16D4-4176-9619-9C59404812E7}" type="datetimeFigureOut">
              <a:rPr lang="en-IN" smtClean="0"/>
              <a:t>20-10-2023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63FBC19-A09A-4FD4-BFB7-2F529CB60F5B}" type="slidenum">
              <a:rPr lang="en-IN" smtClean="0"/>
              <a:t>‹#›</a:t>
            </a:fld>
            <a:endParaRPr lang="en-IN"/>
          </a:p>
        </p:txBody>
      </p:sp>
    </p:spTree>
    <p:extLst>
      <p:ext uri="{BB962C8B-B14F-4D97-AF65-F5344CB8AC3E}">
        <p14:creationId xmlns:p14="http://schemas.microsoft.com/office/powerpoint/2010/main" val="1308872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74F675D-16D4-4176-9619-9C59404812E7}" type="datetimeFigureOut">
              <a:rPr lang="en-IN" smtClean="0"/>
              <a:t>20-10-2023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63FBC19-A09A-4FD4-BFB7-2F529CB60F5B}" type="slidenum">
              <a:rPr lang="en-IN" smtClean="0"/>
              <a:t>‹#›</a:t>
            </a:fld>
            <a:endParaRPr lang="en-IN"/>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2909922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74F675D-16D4-4176-9619-9C59404812E7}" type="datetimeFigureOut">
              <a:rPr lang="en-IN" smtClean="0"/>
              <a:t>20-10-2023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63FBC19-A09A-4FD4-BFB7-2F529CB60F5B}" type="slidenum">
              <a:rPr lang="en-IN" smtClean="0"/>
              <a:t>‹#›</a:t>
            </a:fld>
            <a:endParaRPr lang="en-IN"/>
          </a:p>
        </p:txBody>
      </p:sp>
    </p:spTree>
    <p:extLst>
      <p:ext uri="{BB962C8B-B14F-4D97-AF65-F5344CB8AC3E}">
        <p14:creationId xmlns:p14="http://schemas.microsoft.com/office/powerpoint/2010/main" val="5657721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74F675D-16D4-4176-9619-9C59404812E7}" type="datetimeFigureOut">
              <a:rPr lang="en-IN" smtClean="0"/>
              <a:t>20-10-2023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63FBC19-A09A-4FD4-BFB7-2F529CB60F5B}" type="slidenum">
              <a:rPr lang="en-IN" smtClean="0"/>
              <a:t>‹#›</a:t>
            </a:fld>
            <a:endParaRPr lang="en-IN"/>
          </a:p>
        </p:txBody>
      </p:sp>
    </p:spTree>
    <p:extLst>
      <p:ext uri="{BB962C8B-B14F-4D97-AF65-F5344CB8AC3E}">
        <p14:creationId xmlns:p14="http://schemas.microsoft.com/office/powerpoint/2010/main" val="9158045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74F675D-16D4-4176-9619-9C59404812E7}" type="datetimeFigureOut">
              <a:rPr lang="en-IN" smtClean="0"/>
              <a:t>20-10-2023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63FBC19-A09A-4FD4-BFB7-2F529CB60F5B}" type="slidenum">
              <a:rPr lang="en-IN" smtClean="0"/>
              <a:t>‹#›</a:t>
            </a:fld>
            <a:endParaRPr lang="en-IN"/>
          </a:p>
        </p:txBody>
      </p:sp>
    </p:spTree>
    <p:extLst>
      <p:ext uri="{BB962C8B-B14F-4D97-AF65-F5344CB8AC3E}">
        <p14:creationId xmlns:p14="http://schemas.microsoft.com/office/powerpoint/2010/main" val="1608224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2AF69-2569-627D-5C5B-5FAAD45C926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8702EBE7-4D0C-E9E9-DB76-484BE352EAA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F613C168-B70F-73E5-166C-18D7B1559F0C}"/>
              </a:ext>
            </a:extLst>
          </p:cNvPr>
          <p:cNvSpPr>
            <a:spLocks noGrp="1"/>
          </p:cNvSpPr>
          <p:nvPr>
            <p:ph type="dt" sz="half" idx="10"/>
          </p:nvPr>
        </p:nvSpPr>
        <p:spPr/>
        <p:txBody>
          <a:bodyPr/>
          <a:lstStyle/>
          <a:p>
            <a:fld id="{374F675D-16D4-4176-9619-9C59404812E7}" type="datetimeFigureOut">
              <a:rPr lang="en-IN" smtClean="0"/>
              <a:t>20-10-2023</a:t>
            </a:fld>
            <a:endParaRPr lang="en-IN"/>
          </a:p>
        </p:txBody>
      </p:sp>
      <p:sp>
        <p:nvSpPr>
          <p:cNvPr id="5" name="Footer Placeholder 4">
            <a:extLst>
              <a:ext uri="{FF2B5EF4-FFF2-40B4-BE49-F238E27FC236}">
                <a16:creationId xmlns:a16="http://schemas.microsoft.com/office/drawing/2014/main" id="{01B41C77-AD93-5749-F984-04ADB8B20B3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255300E4-C1F9-2BA6-B225-B7956E1B819E}"/>
              </a:ext>
            </a:extLst>
          </p:cNvPr>
          <p:cNvSpPr>
            <a:spLocks noGrp="1"/>
          </p:cNvSpPr>
          <p:nvPr>
            <p:ph type="sldNum" sz="quarter" idx="12"/>
          </p:nvPr>
        </p:nvSpPr>
        <p:spPr/>
        <p:txBody>
          <a:bodyPr/>
          <a:lstStyle/>
          <a:p>
            <a:fld id="{263FBC19-A09A-4FD4-BFB7-2F529CB60F5B}" type="slidenum">
              <a:rPr lang="en-IN" smtClean="0"/>
              <a:t>‹#›</a:t>
            </a:fld>
            <a:endParaRPr lang="en-IN"/>
          </a:p>
        </p:txBody>
      </p:sp>
    </p:spTree>
    <p:extLst>
      <p:ext uri="{BB962C8B-B14F-4D97-AF65-F5344CB8AC3E}">
        <p14:creationId xmlns:p14="http://schemas.microsoft.com/office/powerpoint/2010/main" val="27109448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4BDF1-C52D-6E35-B5FC-BDB0D68C3A3A}"/>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DFEEBC81-7027-ED57-535F-212624B46CB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0DA85FB-D239-AE7B-8232-7B39906AC0E0}"/>
              </a:ext>
            </a:extLst>
          </p:cNvPr>
          <p:cNvSpPr>
            <a:spLocks noGrp="1"/>
          </p:cNvSpPr>
          <p:nvPr>
            <p:ph type="dt" sz="half" idx="10"/>
          </p:nvPr>
        </p:nvSpPr>
        <p:spPr/>
        <p:txBody>
          <a:bodyPr/>
          <a:lstStyle/>
          <a:p>
            <a:fld id="{374F675D-16D4-4176-9619-9C59404812E7}" type="datetimeFigureOut">
              <a:rPr lang="en-IN" smtClean="0"/>
              <a:t>20-10-2023</a:t>
            </a:fld>
            <a:endParaRPr lang="en-IN"/>
          </a:p>
        </p:txBody>
      </p:sp>
      <p:sp>
        <p:nvSpPr>
          <p:cNvPr id="5" name="Footer Placeholder 4">
            <a:extLst>
              <a:ext uri="{FF2B5EF4-FFF2-40B4-BE49-F238E27FC236}">
                <a16:creationId xmlns:a16="http://schemas.microsoft.com/office/drawing/2014/main" id="{D47F33BD-1FA4-E42A-06C1-A7947866BDA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82FEF69-8BFD-FE1B-7167-346E182E53E9}"/>
              </a:ext>
            </a:extLst>
          </p:cNvPr>
          <p:cNvSpPr>
            <a:spLocks noGrp="1"/>
          </p:cNvSpPr>
          <p:nvPr>
            <p:ph type="sldNum" sz="quarter" idx="12"/>
          </p:nvPr>
        </p:nvSpPr>
        <p:spPr/>
        <p:txBody>
          <a:bodyPr/>
          <a:lstStyle/>
          <a:p>
            <a:fld id="{263FBC19-A09A-4FD4-BFB7-2F529CB60F5B}" type="slidenum">
              <a:rPr lang="en-IN" smtClean="0"/>
              <a:t>‹#›</a:t>
            </a:fld>
            <a:endParaRPr lang="en-IN"/>
          </a:p>
        </p:txBody>
      </p:sp>
    </p:spTree>
    <p:extLst>
      <p:ext uri="{BB962C8B-B14F-4D97-AF65-F5344CB8AC3E}">
        <p14:creationId xmlns:p14="http://schemas.microsoft.com/office/powerpoint/2010/main" val="3784986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2E40B-52C0-FC9F-CA04-AEB26BC38BE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90C6A991-060A-71B4-E61D-CA06EA3D6E4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C581E16-7D24-3A7C-4B3A-66C083291402}"/>
              </a:ext>
            </a:extLst>
          </p:cNvPr>
          <p:cNvSpPr>
            <a:spLocks noGrp="1"/>
          </p:cNvSpPr>
          <p:nvPr>
            <p:ph type="dt" sz="half" idx="10"/>
          </p:nvPr>
        </p:nvSpPr>
        <p:spPr/>
        <p:txBody>
          <a:bodyPr/>
          <a:lstStyle/>
          <a:p>
            <a:fld id="{374F675D-16D4-4176-9619-9C59404812E7}" type="datetimeFigureOut">
              <a:rPr lang="en-IN" smtClean="0"/>
              <a:t>20-10-2023</a:t>
            </a:fld>
            <a:endParaRPr lang="en-IN"/>
          </a:p>
        </p:txBody>
      </p:sp>
      <p:sp>
        <p:nvSpPr>
          <p:cNvPr id="5" name="Footer Placeholder 4">
            <a:extLst>
              <a:ext uri="{FF2B5EF4-FFF2-40B4-BE49-F238E27FC236}">
                <a16:creationId xmlns:a16="http://schemas.microsoft.com/office/drawing/2014/main" id="{3C3AED36-F010-2CDC-33CB-3594B797D33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54F595D-0592-9BD2-0D36-9A86CB1FBF0B}"/>
              </a:ext>
            </a:extLst>
          </p:cNvPr>
          <p:cNvSpPr>
            <a:spLocks noGrp="1"/>
          </p:cNvSpPr>
          <p:nvPr>
            <p:ph type="sldNum" sz="quarter" idx="12"/>
          </p:nvPr>
        </p:nvSpPr>
        <p:spPr/>
        <p:txBody>
          <a:bodyPr/>
          <a:lstStyle/>
          <a:p>
            <a:fld id="{263FBC19-A09A-4FD4-BFB7-2F529CB60F5B}" type="slidenum">
              <a:rPr lang="en-IN" smtClean="0"/>
              <a:t>‹#›</a:t>
            </a:fld>
            <a:endParaRPr lang="en-IN"/>
          </a:p>
        </p:txBody>
      </p:sp>
    </p:spTree>
    <p:extLst>
      <p:ext uri="{BB962C8B-B14F-4D97-AF65-F5344CB8AC3E}">
        <p14:creationId xmlns:p14="http://schemas.microsoft.com/office/powerpoint/2010/main" val="1217088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B5B68-A777-2433-33A2-3E902F91A49D}"/>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8162F4E9-0DED-7FC4-284D-9E85EA7F20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5B7922F8-261F-B8CB-8A2A-99A4EDAED81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F4E35BE9-48F0-D640-104F-0F6CC8B49D0D}"/>
              </a:ext>
            </a:extLst>
          </p:cNvPr>
          <p:cNvSpPr>
            <a:spLocks noGrp="1"/>
          </p:cNvSpPr>
          <p:nvPr>
            <p:ph type="dt" sz="half" idx="10"/>
          </p:nvPr>
        </p:nvSpPr>
        <p:spPr/>
        <p:txBody>
          <a:bodyPr/>
          <a:lstStyle/>
          <a:p>
            <a:fld id="{374F675D-16D4-4176-9619-9C59404812E7}" type="datetimeFigureOut">
              <a:rPr lang="en-IN" smtClean="0"/>
              <a:t>20-10-2023</a:t>
            </a:fld>
            <a:endParaRPr lang="en-IN"/>
          </a:p>
        </p:txBody>
      </p:sp>
      <p:sp>
        <p:nvSpPr>
          <p:cNvPr id="6" name="Footer Placeholder 5">
            <a:extLst>
              <a:ext uri="{FF2B5EF4-FFF2-40B4-BE49-F238E27FC236}">
                <a16:creationId xmlns:a16="http://schemas.microsoft.com/office/drawing/2014/main" id="{1388A3C7-3AAD-BB62-BD1B-2DE2654E1499}"/>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C7FE2A6B-B414-736B-7FCC-C0DC6D8AC4E0}"/>
              </a:ext>
            </a:extLst>
          </p:cNvPr>
          <p:cNvSpPr>
            <a:spLocks noGrp="1"/>
          </p:cNvSpPr>
          <p:nvPr>
            <p:ph type="sldNum" sz="quarter" idx="12"/>
          </p:nvPr>
        </p:nvSpPr>
        <p:spPr/>
        <p:txBody>
          <a:bodyPr/>
          <a:lstStyle/>
          <a:p>
            <a:fld id="{263FBC19-A09A-4FD4-BFB7-2F529CB60F5B}" type="slidenum">
              <a:rPr lang="en-IN" smtClean="0"/>
              <a:t>‹#›</a:t>
            </a:fld>
            <a:endParaRPr lang="en-IN"/>
          </a:p>
        </p:txBody>
      </p:sp>
    </p:spTree>
    <p:extLst>
      <p:ext uri="{BB962C8B-B14F-4D97-AF65-F5344CB8AC3E}">
        <p14:creationId xmlns:p14="http://schemas.microsoft.com/office/powerpoint/2010/main" val="27832766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2FF3F-50F3-C0DD-3EE4-A8ABDAC7EEF5}"/>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3B52A3A2-67EE-6288-089A-11BFCC61CE1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E290ABA-7B87-AB23-70E4-D107F7DB3E3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A982FA6C-B6A0-4B60-69A1-2DD022E74DA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46BAECD-2C79-25E8-0B01-4B91B62B942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204276DD-FF72-9D4F-DB7C-463B10C8DFD8}"/>
              </a:ext>
            </a:extLst>
          </p:cNvPr>
          <p:cNvSpPr>
            <a:spLocks noGrp="1"/>
          </p:cNvSpPr>
          <p:nvPr>
            <p:ph type="dt" sz="half" idx="10"/>
          </p:nvPr>
        </p:nvSpPr>
        <p:spPr/>
        <p:txBody>
          <a:bodyPr/>
          <a:lstStyle/>
          <a:p>
            <a:fld id="{374F675D-16D4-4176-9619-9C59404812E7}" type="datetimeFigureOut">
              <a:rPr lang="en-IN" smtClean="0"/>
              <a:t>20-10-2023</a:t>
            </a:fld>
            <a:endParaRPr lang="en-IN"/>
          </a:p>
        </p:txBody>
      </p:sp>
      <p:sp>
        <p:nvSpPr>
          <p:cNvPr id="8" name="Footer Placeholder 7">
            <a:extLst>
              <a:ext uri="{FF2B5EF4-FFF2-40B4-BE49-F238E27FC236}">
                <a16:creationId xmlns:a16="http://schemas.microsoft.com/office/drawing/2014/main" id="{064D575F-8178-5FE0-0F73-CF177415635D}"/>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303D1F19-3442-5E42-EECC-2DA3ABE416D7}"/>
              </a:ext>
            </a:extLst>
          </p:cNvPr>
          <p:cNvSpPr>
            <a:spLocks noGrp="1"/>
          </p:cNvSpPr>
          <p:nvPr>
            <p:ph type="sldNum" sz="quarter" idx="12"/>
          </p:nvPr>
        </p:nvSpPr>
        <p:spPr/>
        <p:txBody>
          <a:bodyPr/>
          <a:lstStyle/>
          <a:p>
            <a:fld id="{263FBC19-A09A-4FD4-BFB7-2F529CB60F5B}" type="slidenum">
              <a:rPr lang="en-IN" smtClean="0"/>
              <a:t>‹#›</a:t>
            </a:fld>
            <a:endParaRPr lang="en-IN"/>
          </a:p>
        </p:txBody>
      </p:sp>
    </p:spTree>
    <p:extLst>
      <p:ext uri="{BB962C8B-B14F-4D97-AF65-F5344CB8AC3E}">
        <p14:creationId xmlns:p14="http://schemas.microsoft.com/office/powerpoint/2010/main" val="412312987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CEF06-BE77-08D2-94A5-17F8A89883EE}"/>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D3F7532A-B888-FDCF-BC91-030CC70F91FD}"/>
              </a:ext>
            </a:extLst>
          </p:cNvPr>
          <p:cNvSpPr>
            <a:spLocks noGrp="1"/>
          </p:cNvSpPr>
          <p:nvPr>
            <p:ph type="dt" sz="half" idx="10"/>
          </p:nvPr>
        </p:nvSpPr>
        <p:spPr/>
        <p:txBody>
          <a:bodyPr/>
          <a:lstStyle/>
          <a:p>
            <a:fld id="{374F675D-16D4-4176-9619-9C59404812E7}" type="datetimeFigureOut">
              <a:rPr lang="en-IN" smtClean="0"/>
              <a:t>20-10-2023</a:t>
            </a:fld>
            <a:endParaRPr lang="en-IN"/>
          </a:p>
        </p:txBody>
      </p:sp>
      <p:sp>
        <p:nvSpPr>
          <p:cNvPr id="4" name="Footer Placeholder 3">
            <a:extLst>
              <a:ext uri="{FF2B5EF4-FFF2-40B4-BE49-F238E27FC236}">
                <a16:creationId xmlns:a16="http://schemas.microsoft.com/office/drawing/2014/main" id="{7C797F4A-606B-8B11-4C84-FE50940AF15E}"/>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C4ABB642-4348-61F7-5059-3A4D1F343454}"/>
              </a:ext>
            </a:extLst>
          </p:cNvPr>
          <p:cNvSpPr>
            <a:spLocks noGrp="1"/>
          </p:cNvSpPr>
          <p:nvPr>
            <p:ph type="sldNum" sz="quarter" idx="12"/>
          </p:nvPr>
        </p:nvSpPr>
        <p:spPr/>
        <p:txBody>
          <a:bodyPr/>
          <a:lstStyle/>
          <a:p>
            <a:fld id="{263FBC19-A09A-4FD4-BFB7-2F529CB60F5B}" type="slidenum">
              <a:rPr lang="en-IN" smtClean="0"/>
              <a:t>‹#›</a:t>
            </a:fld>
            <a:endParaRPr lang="en-IN"/>
          </a:p>
        </p:txBody>
      </p:sp>
    </p:spTree>
    <p:extLst>
      <p:ext uri="{BB962C8B-B14F-4D97-AF65-F5344CB8AC3E}">
        <p14:creationId xmlns:p14="http://schemas.microsoft.com/office/powerpoint/2010/main" val="17588960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C848A26-3DC2-7115-C93A-C7781807B4BC}"/>
              </a:ext>
            </a:extLst>
          </p:cNvPr>
          <p:cNvSpPr>
            <a:spLocks noGrp="1"/>
          </p:cNvSpPr>
          <p:nvPr>
            <p:ph type="dt" sz="half" idx="10"/>
          </p:nvPr>
        </p:nvSpPr>
        <p:spPr/>
        <p:txBody>
          <a:bodyPr/>
          <a:lstStyle/>
          <a:p>
            <a:fld id="{374F675D-16D4-4176-9619-9C59404812E7}" type="datetimeFigureOut">
              <a:rPr lang="en-IN" smtClean="0"/>
              <a:t>20-10-2023</a:t>
            </a:fld>
            <a:endParaRPr lang="en-IN"/>
          </a:p>
        </p:txBody>
      </p:sp>
      <p:sp>
        <p:nvSpPr>
          <p:cNvPr id="3" name="Footer Placeholder 2">
            <a:extLst>
              <a:ext uri="{FF2B5EF4-FFF2-40B4-BE49-F238E27FC236}">
                <a16:creationId xmlns:a16="http://schemas.microsoft.com/office/drawing/2014/main" id="{CAAE3321-C927-431C-D4F0-38C486B8161D}"/>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F39D0D91-CAA0-0E7F-1692-4D06737EEC3F}"/>
              </a:ext>
            </a:extLst>
          </p:cNvPr>
          <p:cNvSpPr>
            <a:spLocks noGrp="1"/>
          </p:cNvSpPr>
          <p:nvPr>
            <p:ph type="sldNum" sz="quarter" idx="12"/>
          </p:nvPr>
        </p:nvSpPr>
        <p:spPr/>
        <p:txBody>
          <a:bodyPr/>
          <a:lstStyle/>
          <a:p>
            <a:fld id="{263FBC19-A09A-4FD4-BFB7-2F529CB60F5B}" type="slidenum">
              <a:rPr lang="en-IN" smtClean="0"/>
              <a:t>‹#›</a:t>
            </a:fld>
            <a:endParaRPr lang="en-IN"/>
          </a:p>
        </p:txBody>
      </p:sp>
    </p:spTree>
    <p:extLst>
      <p:ext uri="{BB962C8B-B14F-4D97-AF65-F5344CB8AC3E}">
        <p14:creationId xmlns:p14="http://schemas.microsoft.com/office/powerpoint/2010/main" val="299139418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E37C6-115C-C86E-264A-08A873A5CAD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876CFF2F-4B2D-5390-51E3-BC5B03246B4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E36FCCE9-0F73-F360-4880-BB650CD33C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5CD962-5E7A-32C5-5C04-DBA1C6679D70}"/>
              </a:ext>
            </a:extLst>
          </p:cNvPr>
          <p:cNvSpPr>
            <a:spLocks noGrp="1"/>
          </p:cNvSpPr>
          <p:nvPr>
            <p:ph type="dt" sz="half" idx="10"/>
          </p:nvPr>
        </p:nvSpPr>
        <p:spPr/>
        <p:txBody>
          <a:bodyPr/>
          <a:lstStyle/>
          <a:p>
            <a:fld id="{374F675D-16D4-4176-9619-9C59404812E7}" type="datetimeFigureOut">
              <a:rPr lang="en-IN" smtClean="0"/>
              <a:t>20-10-2023</a:t>
            </a:fld>
            <a:endParaRPr lang="en-IN"/>
          </a:p>
        </p:txBody>
      </p:sp>
      <p:sp>
        <p:nvSpPr>
          <p:cNvPr id="6" name="Footer Placeholder 5">
            <a:extLst>
              <a:ext uri="{FF2B5EF4-FFF2-40B4-BE49-F238E27FC236}">
                <a16:creationId xmlns:a16="http://schemas.microsoft.com/office/drawing/2014/main" id="{CEE9A24A-3D6A-304E-AD0C-B5895CBA25B6}"/>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5F41EE3D-D6C9-3283-5B50-B3F7B1543F8C}"/>
              </a:ext>
            </a:extLst>
          </p:cNvPr>
          <p:cNvSpPr>
            <a:spLocks noGrp="1"/>
          </p:cNvSpPr>
          <p:nvPr>
            <p:ph type="sldNum" sz="quarter" idx="12"/>
          </p:nvPr>
        </p:nvSpPr>
        <p:spPr/>
        <p:txBody>
          <a:bodyPr/>
          <a:lstStyle/>
          <a:p>
            <a:fld id="{263FBC19-A09A-4FD4-BFB7-2F529CB60F5B}" type="slidenum">
              <a:rPr lang="en-IN" smtClean="0"/>
              <a:t>‹#›</a:t>
            </a:fld>
            <a:endParaRPr lang="en-IN"/>
          </a:p>
        </p:txBody>
      </p:sp>
    </p:spTree>
    <p:extLst>
      <p:ext uri="{BB962C8B-B14F-4D97-AF65-F5344CB8AC3E}">
        <p14:creationId xmlns:p14="http://schemas.microsoft.com/office/powerpoint/2010/main" val="16022074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10A05-0294-3484-2319-D0CE3377950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BAF43730-AF42-E1D6-93AE-CE9D95453E5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3F13013C-07DD-1C52-E0E0-4D55FC09CD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941CA8B-EDDE-CC57-6B09-0ABECEC91F4A}"/>
              </a:ext>
            </a:extLst>
          </p:cNvPr>
          <p:cNvSpPr>
            <a:spLocks noGrp="1"/>
          </p:cNvSpPr>
          <p:nvPr>
            <p:ph type="dt" sz="half" idx="10"/>
          </p:nvPr>
        </p:nvSpPr>
        <p:spPr/>
        <p:txBody>
          <a:bodyPr/>
          <a:lstStyle/>
          <a:p>
            <a:fld id="{374F675D-16D4-4176-9619-9C59404812E7}" type="datetimeFigureOut">
              <a:rPr lang="en-IN" smtClean="0"/>
              <a:t>20-10-2023</a:t>
            </a:fld>
            <a:endParaRPr lang="en-IN"/>
          </a:p>
        </p:txBody>
      </p:sp>
      <p:sp>
        <p:nvSpPr>
          <p:cNvPr id="6" name="Footer Placeholder 5">
            <a:extLst>
              <a:ext uri="{FF2B5EF4-FFF2-40B4-BE49-F238E27FC236}">
                <a16:creationId xmlns:a16="http://schemas.microsoft.com/office/drawing/2014/main" id="{4A822629-2530-1E3B-CA70-360D3819268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3BE4F71-6DF1-E7B4-9683-9C251070AE8F}"/>
              </a:ext>
            </a:extLst>
          </p:cNvPr>
          <p:cNvSpPr>
            <a:spLocks noGrp="1"/>
          </p:cNvSpPr>
          <p:nvPr>
            <p:ph type="sldNum" sz="quarter" idx="12"/>
          </p:nvPr>
        </p:nvSpPr>
        <p:spPr/>
        <p:txBody>
          <a:bodyPr/>
          <a:lstStyle/>
          <a:p>
            <a:fld id="{263FBC19-A09A-4FD4-BFB7-2F529CB60F5B}" type="slidenum">
              <a:rPr lang="en-IN" smtClean="0"/>
              <a:t>‹#›</a:t>
            </a:fld>
            <a:endParaRPr lang="en-IN"/>
          </a:p>
        </p:txBody>
      </p:sp>
    </p:spTree>
    <p:extLst>
      <p:ext uri="{BB962C8B-B14F-4D97-AF65-F5344CB8AC3E}">
        <p14:creationId xmlns:p14="http://schemas.microsoft.com/office/powerpoint/2010/main" val="312370863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9ED885-86E6-11CA-CD05-23D3F96B2AEF}"/>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03940F5C-BBCE-AEAF-A6EF-B4DBE2D4567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9734B03-CF90-3143-A2F9-A65C0012ECD6}"/>
              </a:ext>
            </a:extLst>
          </p:cNvPr>
          <p:cNvSpPr>
            <a:spLocks noGrp="1"/>
          </p:cNvSpPr>
          <p:nvPr>
            <p:ph type="dt" sz="half" idx="10"/>
          </p:nvPr>
        </p:nvSpPr>
        <p:spPr/>
        <p:txBody>
          <a:bodyPr/>
          <a:lstStyle/>
          <a:p>
            <a:fld id="{374F675D-16D4-4176-9619-9C59404812E7}" type="datetimeFigureOut">
              <a:rPr lang="en-IN" smtClean="0"/>
              <a:t>20-10-2023</a:t>
            </a:fld>
            <a:endParaRPr lang="en-IN"/>
          </a:p>
        </p:txBody>
      </p:sp>
      <p:sp>
        <p:nvSpPr>
          <p:cNvPr id="5" name="Footer Placeholder 4">
            <a:extLst>
              <a:ext uri="{FF2B5EF4-FFF2-40B4-BE49-F238E27FC236}">
                <a16:creationId xmlns:a16="http://schemas.microsoft.com/office/drawing/2014/main" id="{E75CA4D3-9C86-6BF4-32C4-90E532D90A6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34785AA-B856-272F-72A4-88940DC3DA85}"/>
              </a:ext>
            </a:extLst>
          </p:cNvPr>
          <p:cNvSpPr>
            <a:spLocks noGrp="1"/>
          </p:cNvSpPr>
          <p:nvPr>
            <p:ph type="sldNum" sz="quarter" idx="12"/>
          </p:nvPr>
        </p:nvSpPr>
        <p:spPr/>
        <p:txBody>
          <a:bodyPr/>
          <a:lstStyle/>
          <a:p>
            <a:fld id="{263FBC19-A09A-4FD4-BFB7-2F529CB60F5B}" type="slidenum">
              <a:rPr lang="en-IN" smtClean="0"/>
              <a:t>‹#›</a:t>
            </a:fld>
            <a:endParaRPr lang="en-IN"/>
          </a:p>
        </p:txBody>
      </p:sp>
    </p:spTree>
    <p:extLst>
      <p:ext uri="{BB962C8B-B14F-4D97-AF65-F5344CB8AC3E}">
        <p14:creationId xmlns:p14="http://schemas.microsoft.com/office/powerpoint/2010/main" val="239693868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F80D36E-C1D8-60A2-0C6C-038066B25A5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434F6A07-6A5F-96A6-8C79-A0AF9EADFB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7670FF5-AAF9-3585-0A02-0C76D70536BB}"/>
              </a:ext>
            </a:extLst>
          </p:cNvPr>
          <p:cNvSpPr>
            <a:spLocks noGrp="1"/>
          </p:cNvSpPr>
          <p:nvPr>
            <p:ph type="dt" sz="half" idx="10"/>
          </p:nvPr>
        </p:nvSpPr>
        <p:spPr/>
        <p:txBody>
          <a:bodyPr/>
          <a:lstStyle/>
          <a:p>
            <a:fld id="{374F675D-16D4-4176-9619-9C59404812E7}" type="datetimeFigureOut">
              <a:rPr lang="en-IN" smtClean="0"/>
              <a:t>20-10-2023</a:t>
            </a:fld>
            <a:endParaRPr lang="en-IN"/>
          </a:p>
        </p:txBody>
      </p:sp>
      <p:sp>
        <p:nvSpPr>
          <p:cNvPr id="5" name="Footer Placeholder 4">
            <a:extLst>
              <a:ext uri="{FF2B5EF4-FFF2-40B4-BE49-F238E27FC236}">
                <a16:creationId xmlns:a16="http://schemas.microsoft.com/office/drawing/2014/main" id="{B70AC62B-75CA-2059-AC61-EDAEE57D1A8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165D48F-E932-6286-8DBE-1ADAFD7B73E6}"/>
              </a:ext>
            </a:extLst>
          </p:cNvPr>
          <p:cNvSpPr>
            <a:spLocks noGrp="1"/>
          </p:cNvSpPr>
          <p:nvPr>
            <p:ph type="sldNum" sz="quarter" idx="12"/>
          </p:nvPr>
        </p:nvSpPr>
        <p:spPr/>
        <p:txBody>
          <a:bodyPr/>
          <a:lstStyle/>
          <a:p>
            <a:fld id="{263FBC19-A09A-4FD4-BFB7-2F529CB60F5B}" type="slidenum">
              <a:rPr lang="en-IN" smtClean="0"/>
              <a:t>‹#›</a:t>
            </a:fld>
            <a:endParaRPr lang="en-IN"/>
          </a:p>
        </p:txBody>
      </p:sp>
    </p:spTree>
    <p:extLst>
      <p:ext uri="{BB962C8B-B14F-4D97-AF65-F5344CB8AC3E}">
        <p14:creationId xmlns:p14="http://schemas.microsoft.com/office/powerpoint/2010/main" val="13273039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74F675D-16D4-4176-9619-9C59404812E7}" type="datetimeFigureOut">
              <a:rPr lang="en-IN" smtClean="0"/>
              <a:t>20-10-2023</a:t>
            </a:fld>
            <a:endParaRPr lang="en-IN"/>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263FBC19-A09A-4FD4-BFB7-2F529CB60F5B}" type="slidenum">
              <a:rPr lang="en-IN" smtClean="0"/>
              <a:t>‹#›</a:t>
            </a:fld>
            <a:endParaRPr lang="en-IN"/>
          </a:p>
        </p:txBody>
      </p:sp>
    </p:spTree>
    <p:extLst>
      <p:ext uri="{BB962C8B-B14F-4D97-AF65-F5344CB8AC3E}">
        <p14:creationId xmlns:p14="http://schemas.microsoft.com/office/powerpoint/2010/main" val="2047475490"/>
      </p:ext>
    </p:extLst>
  </p:cSld>
  <p:clrMap bg1="lt1" tx1="dk1" bg2="lt2" tx2="dk2" accent1="accent1" accent2="accent2" accent3="accent3" accent4="accent4" accent5="accent5" accent6="accent6" hlink="hlink" folHlink="folHlink"/>
  <p:sldLayoutIdLst>
    <p:sldLayoutId id="2147483840" r:id="rId1"/>
    <p:sldLayoutId id="2147483841" r:id="rId2"/>
    <p:sldLayoutId id="2147483842" r:id="rId3"/>
    <p:sldLayoutId id="2147483843" r:id="rId4"/>
    <p:sldLayoutId id="2147483844" r:id="rId5"/>
    <p:sldLayoutId id="2147483845" r:id="rId6"/>
    <p:sldLayoutId id="2147483846" r:id="rId7"/>
    <p:sldLayoutId id="2147483847" r:id="rId8"/>
    <p:sldLayoutId id="2147483848" r:id="rId9"/>
    <p:sldLayoutId id="2147483849" r:id="rId10"/>
    <p:sldLayoutId id="2147483850" r:id="rId11"/>
    <p:sldLayoutId id="2147483851" r:id="rId12"/>
    <p:sldLayoutId id="2147483852" r:id="rId13"/>
    <p:sldLayoutId id="2147483853" r:id="rId14"/>
    <p:sldLayoutId id="2147483854" r:id="rId15"/>
    <p:sldLayoutId id="2147483855"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8328923-20C8-6FC9-86AB-E43513C9FF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65351AF0-76D0-6105-96A6-F8AC6E7DDDC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3CB959B-E7B4-240B-5719-3361E0181D8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4F675D-16D4-4176-9619-9C59404812E7}" type="datetimeFigureOut">
              <a:rPr lang="en-IN" smtClean="0"/>
              <a:t>20-10-2023</a:t>
            </a:fld>
            <a:endParaRPr lang="en-IN"/>
          </a:p>
        </p:txBody>
      </p:sp>
      <p:sp>
        <p:nvSpPr>
          <p:cNvPr id="5" name="Footer Placeholder 4">
            <a:extLst>
              <a:ext uri="{FF2B5EF4-FFF2-40B4-BE49-F238E27FC236}">
                <a16:creationId xmlns:a16="http://schemas.microsoft.com/office/drawing/2014/main" id="{2D4BECC2-2C37-1FC8-FE52-6EBEF9301A9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0A1FC81D-44F8-379A-3CC6-5EEC240C8E7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3FBC19-A09A-4FD4-BFB7-2F529CB60F5B}" type="slidenum">
              <a:rPr lang="en-IN" smtClean="0"/>
              <a:t>‹#›</a:t>
            </a:fld>
            <a:endParaRPr lang="en-IN"/>
          </a:p>
        </p:txBody>
      </p:sp>
    </p:spTree>
    <p:extLst>
      <p:ext uri="{BB962C8B-B14F-4D97-AF65-F5344CB8AC3E}">
        <p14:creationId xmlns:p14="http://schemas.microsoft.com/office/powerpoint/2010/main" val="3492730316"/>
      </p:ext>
    </p:extLst>
  </p:cSld>
  <p:clrMap bg1="lt1" tx1="dk1" bg2="lt2" tx2="dk2" accent1="accent1" accent2="accent2" accent3="accent3" accent4="accent4" accent5="accent5" accent6="accent6" hlink="hlink" folHlink="folHlink"/>
  <p:sldLayoutIdLst>
    <p:sldLayoutId id="2147483857" r:id="rId1"/>
    <p:sldLayoutId id="2147483858" r:id="rId2"/>
    <p:sldLayoutId id="2147483859" r:id="rId3"/>
    <p:sldLayoutId id="2147483860" r:id="rId4"/>
    <p:sldLayoutId id="2147483861" r:id="rId5"/>
    <p:sldLayoutId id="2147483862" r:id="rId6"/>
    <p:sldLayoutId id="2147483863" r:id="rId7"/>
    <p:sldLayoutId id="2147483864" r:id="rId8"/>
    <p:sldLayoutId id="2147483865" r:id="rId9"/>
    <p:sldLayoutId id="2147483866" r:id="rId10"/>
    <p:sldLayoutId id="214748386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hyperlink" Target="https://www.solidjs.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61A84-EC1E-6466-7549-2F906F9ACE66}"/>
              </a:ext>
            </a:extLst>
          </p:cNvPr>
          <p:cNvSpPr>
            <a:spLocks noGrp="1"/>
          </p:cNvSpPr>
          <p:nvPr>
            <p:ph type="ctrTitle"/>
          </p:nvPr>
        </p:nvSpPr>
        <p:spPr>
          <a:xfrm>
            <a:off x="1488594" y="2302934"/>
            <a:ext cx="7766936" cy="1646302"/>
          </a:xfrm>
        </p:spPr>
        <p:txBody>
          <a:bodyPr>
            <a:normAutofit/>
          </a:bodyPr>
          <a:lstStyle/>
          <a:p>
            <a:r>
              <a:rPr lang="en-US" sz="9600" b="1" dirty="0">
                <a:solidFill>
                  <a:srgbClr val="3284CD"/>
                </a:solidFill>
                <a:latin typeface="+mn-lt"/>
              </a:rPr>
              <a:t>SOLID JS</a:t>
            </a:r>
            <a:endParaRPr lang="en-IN" sz="9600" b="1" dirty="0">
              <a:solidFill>
                <a:srgbClr val="3284CD"/>
              </a:solidFill>
              <a:latin typeface="+mn-lt"/>
            </a:endParaRPr>
          </a:p>
        </p:txBody>
      </p:sp>
      <p:pic>
        <p:nvPicPr>
          <p:cNvPr id="7" name="Picture 6">
            <a:extLst>
              <a:ext uri="{FF2B5EF4-FFF2-40B4-BE49-F238E27FC236}">
                <a16:creationId xmlns:a16="http://schemas.microsoft.com/office/drawing/2014/main" id="{89D17809-0568-0E28-EEC1-7B5A6562D4A2}"/>
              </a:ext>
            </a:extLst>
          </p:cNvPr>
          <p:cNvPicPr>
            <a:picLocks noChangeAspect="1"/>
          </p:cNvPicPr>
          <p:nvPr/>
        </p:nvPicPr>
        <p:blipFill rotWithShape="1">
          <a:blip r:embed="rId2">
            <a:extLst>
              <a:ext uri="{BEBA8EAE-BF5A-486C-A8C5-ECC9F3942E4B}">
                <a14:imgProps xmlns:a14="http://schemas.microsoft.com/office/drawing/2010/main">
                  <a14:imgLayer r:embed="rId3">
                    <a14:imgEffect>
                      <a14:artisticPaintStrokes/>
                    </a14:imgEffect>
                  </a14:imgLayer>
                </a14:imgProps>
              </a:ext>
              <a:ext uri="{28A0092B-C50C-407E-A947-70E740481C1C}">
                <a14:useLocalDpi xmlns:a14="http://schemas.microsoft.com/office/drawing/2010/main" val="0"/>
              </a:ext>
            </a:extLst>
          </a:blip>
          <a:srcRect l="22631" t="24053" r="50626" b="23826"/>
          <a:stretch/>
        </p:blipFill>
        <p:spPr>
          <a:xfrm>
            <a:off x="822036" y="1297710"/>
            <a:ext cx="3260436" cy="317730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9249916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078D3D65-1B88-8B1A-E13A-3F41120725DD}"/>
              </a:ext>
            </a:extLst>
          </p:cNvPr>
          <p:cNvSpPr txBox="1"/>
          <p:nvPr/>
        </p:nvSpPr>
        <p:spPr>
          <a:xfrm>
            <a:off x="257532" y="448508"/>
            <a:ext cx="9511553" cy="830997"/>
          </a:xfrm>
          <a:prstGeom prst="rect">
            <a:avLst/>
          </a:prstGeom>
          <a:noFill/>
        </p:spPr>
        <p:txBody>
          <a:bodyPr wrap="square" rtlCol="0">
            <a:spAutoFit/>
          </a:bodyPr>
          <a:lstStyle/>
          <a:p>
            <a:r>
              <a:rPr lang="en-US" sz="4800" b="1" dirty="0">
                <a:solidFill>
                  <a:srgbClr val="3284CD"/>
                </a:solidFill>
              </a:rPr>
              <a:t>What is Solid JS?</a:t>
            </a:r>
            <a:endParaRPr lang="en-IN" sz="4800" b="1" dirty="0">
              <a:solidFill>
                <a:srgbClr val="3284CD"/>
              </a:solidFill>
            </a:endParaRPr>
          </a:p>
        </p:txBody>
      </p:sp>
      <p:sp>
        <p:nvSpPr>
          <p:cNvPr id="7" name="TextBox 6">
            <a:extLst>
              <a:ext uri="{FF2B5EF4-FFF2-40B4-BE49-F238E27FC236}">
                <a16:creationId xmlns:a16="http://schemas.microsoft.com/office/drawing/2014/main" id="{55298FD4-E64F-9429-D694-4A06E3AF8480}"/>
              </a:ext>
            </a:extLst>
          </p:cNvPr>
          <p:cNvSpPr txBox="1"/>
          <p:nvPr/>
        </p:nvSpPr>
        <p:spPr>
          <a:xfrm>
            <a:off x="257532" y="1597729"/>
            <a:ext cx="10668000" cy="366254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sz="2400" b="0" i="0" dirty="0">
                <a:solidFill>
                  <a:srgbClr val="1779C0"/>
                </a:solidFill>
                <a:effectLst/>
              </a:rPr>
              <a:t>Solid.js is a JavaScript library for building user interfaces, and it is </a:t>
            </a:r>
          </a:p>
          <a:p>
            <a:r>
              <a:rPr lang="en-US" sz="2400" b="0" i="0" dirty="0">
                <a:solidFill>
                  <a:srgbClr val="1779C0"/>
                </a:solidFill>
                <a:effectLst/>
              </a:rPr>
              <a:t>designed to be highly efficient and performant. It falls into the</a:t>
            </a:r>
          </a:p>
          <a:p>
            <a:r>
              <a:rPr lang="en-US" sz="2400" b="0" i="0" dirty="0">
                <a:solidFill>
                  <a:srgbClr val="1779C0"/>
                </a:solidFill>
                <a:effectLst/>
              </a:rPr>
              <a:t> category of modern front-end frameworks like React, </a:t>
            </a:r>
          </a:p>
          <a:p>
            <a:r>
              <a:rPr lang="en-US" sz="2400" b="0" i="0" dirty="0">
                <a:solidFill>
                  <a:srgbClr val="1779C0"/>
                </a:solidFill>
                <a:effectLst/>
              </a:rPr>
              <a:t>Vue, and Angular. </a:t>
            </a:r>
          </a:p>
          <a:p>
            <a:endParaRPr lang="en-US" sz="2400" b="0" i="0" dirty="0">
              <a:solidFill>
                <a:srgbClr val="1779C0"/>
              </a:solidFill>
              <a:effectLst/>
            </a:endParaRPr>
          </a:p>
          <a:p>
            <a:r>
              <a:rPr lang="en-US" sz="2800" dirty="0">
                <a:solidFill>
                  <a:srgbClr val="1779C0"/>
                </a:solidFill>
                <a:latin typeface="Google Sans"/>
              </a:rPr>
              <a:t>It </a:t>
            </a:r>
            <a:r>
              <a:rPr lang="en-US" sz="2800" b="0" i="0" dirty="0">
                <a:solidFill>
                  <a:srgbClr val="1779C0"/>
                </a:solidFill>
                <a:effectLst/>
                <a:latin typeface="Google Sans"/>
              </a:rPr>
              <a:t>is a JavaScript framework that supports binding data to elements </a:t>
            </a:r>
          </a:p>
          <a:p>
            <a:r>
              <a:rPr lang="en-US" sz="2800" b="0" i="0" dirty="0">
                <a:solidFill>
                  <a:srgbClr val="1779C0"/>
                </a:solidFill>
                <a:effectLst/>
                <a:latin typeface="Google Sans"/>
              </a:rPr>
              <a:t>that it then syncs and displays on web pages.</a:t>
            </a:r>
          </a:p>
          <a:p>
            <a:endParaRPr lang="en-US" sz="2800" dirty="0">
              <a:solidFill>
                <a:srgbClr val="1779C0"/>
              </a:solidFill>
              <a:latin typeface="Google Sans"/>
            </a:endParaRPr>
          </a:p>
          <a:p>
            <a:r>
              <a:rPr lang="en-US" sz="2800" dirty="0">
                <a:solidFill>
                  <a:srgbClr val="1779C0"/>
                </a:solidFill>
                <a:latin typeface="Google Sans"/>
              </a:rPr>
              <a:t>It was developed by </a:t>
            </a:r>
            <a:r>
              <a:rPr lang="en-IN" sz="2800" b="0" i="0" dirty="0">
                <a:solidFill>
                  <a:srgbClr val="1779C0"/>
                </a:solidFill>
                <a:effectLst/>
                <a:latin typeface="Google Sans"/>
              </a:rPr>
              <a:t>Ryan Carniato and released in 2020.</a:t>
            </a:r>
          </a:p>
        </p:txBody>
      </p:sp>
    </p:spTree>
    <p:extLst>
      <p:ext uri="{BB962C8B-B14F-4D97-AF65-F5344CB8AC3E}">
        <p14:creationId xmlns:p14="http://schemas.microsoft.com/office/powerpoint/2010/main" val="40784879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48E0BBC-7106-933D-C12F-3E3EA871AC15}"/>
              </a:ext>
            </a:extLst>
          </p:cNvPr>
          <p:cNvSpPr>
            <a:spLocks noGrp="1"/>
          </p:cNvSpPr>
          <p:nvPr>
            <p:ph idx="1"/>
          </p:nvPr>
        </p:nvSpPr>
        <p:spPr>
          <a:xfrm>
            <a:off x="372534" y="1279505"/>
            <a:ext cx="8596668" cy="5375564"/>
          </a:xfrm>
        </p:spPr>
        <p:txBody>
          <a:bodyPr>
            <a:normAutofit/>
          </a:bodyPr>
          <a:lstStyle/>
          <a:p>
            <a:r>
              <a:rPr lang="en-US" sz="1400" b="1" i="0" dirty="0">
                <a:solidFill>
                  <a:srgbClr val="227FCE"/>
                </a:solidFill>
                <a:effectLst/>
                <a:latin typeface="Söhne"/>
              </a:rPr>
              <a:t>Reactivity</a:t>
            </a:r>
            <a:r>
              <a:rPr lang="en-US" sz="1400" b="0" i="0" dirty="0">
                <a:solidFill>
                  <a:srgbClr val="227FCE"/>
                </a:solidFill>
                <a:effectLst/>
                <a:latin typeface="Söhne"/>
              </a:rPr>
              <a:t>: Solid.js leverages a fine-grained reactivity system, which means that it only updates the parts of the DOM (Document Object Model) that have actually changed. This can lead to significant performance improvements, especially in complex and large-scale applications.</a:t>
            </a:r>
          </a:p>
          <a:p>
            <a:r>
              <a:rPr lang="en-US" sz="1400" b="1" i="0" dirty="0">
                <a:solidFill>
                  <a:srgbClr val="227FCE"/>
                </a:solidFill>
                <a:effectLst/>
                <a:latin typeface="Söhne"/>
              </a:rPr>
              <a:t>Component-based</a:t>
            </a:r>
            <a:r>
              <a:rPr lang="en-US" sz="1400" b="0" i="0" dirty="0">
                <a:solidFill>
                  <a:srgbClr val="227FCE"/>
                </a:solidFill>
                <a:effectLst/>
                <a:latin typeface="Söhne"/>
              </a:rPr>
              <a:t>: Like React and other modern UI libraries, Solid.js uses a component-based architecture. You can create reusable components that encapsulate both the structure and behavior of a portion of the user interface.</a:t>
            </a:r>
          </a:p>
          <a:p>
            <a:r>
              <a:rPr lang="en-US" sz="1400" b="1" i="0" dirty="0">
                <a:solidFill>
                  <a:srgbClr val="227FCE"/>
                </a:solidFill>
                <a:effectLst/>
                <a:latin typeface="Söhne"/>
              </a:rPr>
              <a:t>JavaScript/JSX</a:t>
            </a:r>
            <a:r>
              <a:rPr lang="en-US" sz="1400" b="0" i="0" dirty="0">
                <a:solidFill>
                  <a:srgbClr val="227FCE"/>
                </a:solidFill>
                <a:effectLst/>
                <a:latin typeface="Söhne"/>
              </a:rPr>
              <a:t>: Solid.js uses JavaScript and JSX (JavaScript XML) to define components, making it easy to understand and work with if you're already familiar with these technologies.</a:t>
            </a:r>
          </a:p>
          <a:p>
            <a:r>
              <a:rPr lang="en-US" sz="1400" b="1" i="0" dirty="0">
                <a:solidFill>
                  <a:srgbClr val="227FCE"/>
                </a:solidFill>
                <a:effectLst/>
                <a:latin typeface="Söhne"/>
              </a:rPr>
              <a:t>Efficiency</a:t>
            </a:r>
            <a:r>
              <a:rPr lang="en-US" sz="1400" b="0" i="0" dirty="0">
                <a:solidFill>
                  <a:srgbClr val="227FCE"/>
                </a:solidFill>
                <a:effectLst/>
                <a:latin typeface="Söhne"/>
              </a:rPr>
              <a:t>: Solid.js is known for its efficient rendering and update process. It aims to minimize re-renders and ensure that updates are as performant as possible.</a:t>
            </a:r>
          </a:p>
          <a:p>
            <a:r>
              <a:rPr lang="en-US" sz="1400" b="1" i="0" dirty="0">
                <a:solidFill>
                  <a:srgbClr val="227FCE"/>
                </a:solidFill>
                <a:effectLst/>
                <a:latin typeface="Söhne"/>
              </a:rPr>
              <a:t>Small bundle size</a:t>
            </a:r>
            <a:r>
              <a:rPr lang="en-US" sz="1400" b="0" i="0" dirty="0">
                <a:solidFill>
                  <a:srgbClr val="227FCE"/>
                </a:solidFill>
                <a:effectLst/>
                <a:latin typeface="Söhne"/>
              </a:rPr>
              <a:t>: The library is designed to have a small bundle size, making it suitable for applications where size matters, such as mobile apps or websites.</a:t>
            </a:r>
          </a:p>
          <a:p>
            <a:r>
              <a:rPr lang="en-US" sz="1400" b="1" i="0" dirty="0">
                <a:solidFill>
                  <a:srgbClr val="227FCE"/>
                </a:solidFill>
                <a:effectLst/>
                <a:latin typeface="Söhne"/>
              </a:rPr>
              <a:t>Server-side rendering</a:t>
            </a:r>
            <a:r>
              <a:rPr lang="en-US" sz="1400" b="0" i="0" dirty="0">
                <a:solidFill>
                  <a:srgbClr val="227FCE"/>
                </a:solidFill>
                <a:effectLst/>
                <a:latin typeface="Söhne"/>
              </a:rPr>
              <a:t>: Solid.js supports server-side rendering (SSR), which can be beneficial for improving initial page load times and search engine optimization (SEO).</a:t>
            </a:r>
          </a:p>
          <a:p>
            <a:r>
              <a:rPr lang="en-US" sz="1400" b="1" i="0" dirty="0">
                <a:solidFill>
                  <a:srgbClr val="227FCE"/>
                </a:solidFill>
                <a:effectLst/>
                <a:latin typeface="Söhne"/>
              </a:rPr>
              <a:t>Hooks system</a:t>
            </a:r>
            <a:r>
              <a:rPr lang="en-US" sz="1400" b="0" i="0" dirty="0">
                <a:solidFill>
                  <a:srgbClr val="227FCE"/>
                </a:solidFill>
                <a:effectLst/>
                <a:latin typeface="Söhne"/>
              </a:rPr>
              <a:t>: Similar to React, Solid.js provides a hooks system that allows you to manage component state and side effects in a more organized and reusable way.</a:t>
            </a:r>
          </a:p>
          <a:p>
            <a:r>
              <a:rPr lang="en-US" sz="1400" b="1" i="0" dirty="0">
                <a:solidFill>
                  <a:srgbClr val="227FCE"/>
                </a:solidFill>
                <a:effectLst/>
                <a:latin typeface="Söhne"/>
              </a:rPr>
              <a:t>Adoptability</a:t>
            </a:r>
            <a:r>
              <a:rPr lang="en-US" sz="1400" b="0" i="0" dirty="0">
                <a:solidFill>
                  <a:srgbClr val="227FCE"/>
                </a:solidFill>
                <a:effectLst/>
                <a:latin typeface="Söhne"/>
              </a:rPr>
              <a:t>: Solid.js is designed to be easy to pick up if you have experience with React or similar frameworks. It also integrates well with existing JavaScript and TypeScript projects.</a:t>
            </a:r>
          </a:p>
          <a:p>
            <a:endParaRPr lang="en-IN" sz="1400" dirty="0">
              <a:solidFill>
                <a:srgbClr val="227FCE"/>
              </a:solidFill>
            </a:endParaRPr>
          </a:p>
        </p:txBody>
      </p:sp>
      <p:sp>
        <p:nvSpPr>
          <p:cNvPr id="4" name="TextBox 3">
            <a:extLst>
              <a:ext uri="{FF2B5EF4-FFF2-40B4-BE49-F238E27FC236}">
                <a16:creationId xmlns:a16="http://schemas.microsoft.com/office/drawing/2014/main" id="{5DB5D60D-F915-5C8E-D0ED-90BD0FBEC627}"/>
              </a:ext>
            </a:extLst>
          </p:cNvPr>
          <p:cNvSpPr txBox="1"/>
          <p:nvPr/>
        </p:nvSpPr>
        <p:spPr>
          <a:xfrm>
            <a:off x="248296" y="202931"/>
            <a:ext cx="9511553" cy="830997"/>
          </a:xfrm>
          <a:prstGeom prst="rect">
            <a:avLst/>
          </a:prstGeom>
          <a:noFill/>
        </p:spPr>
        <p:txBody>
          <a:bodyPr wrap="square" rtlCol="0">
            <a:spAutoFit/>
          </a:bodyPr>
          <a:lstStyle/>
          <a:p>
            <a:r>
              <a:rPr lang="en-US" sz="4800" b="1" dirty="0">
                <a:solidFill>
                  <a:srgbClr val="3284CD"/>
                </a:solidFill>
              </a:rPr>
              <a:t>Features of Solid JS?</a:t>
            </a:r>
            <a:endParaRPr lang="en-IN" sz="4800" b="1" dirty="0">
              <a:solidFill>
                <a:srgbClr val="3284CD"/>
              </a:solidFill>
            </a:endParaRPr>
          </a:p>
        </p:txBody>
      </p:sp>
    </p:spTree>
    <p:extLst>
      <p:ext uri="{BB962C8B-B14F-4D97-AF65-F5344CB8AC3E}">
        <p14:creationId xmlns:p14="http://schemas.microsoft.com/office/powerpoint/2010/main" val="42233982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48E0BBC-7106-933D-C12F-3E3EA871AC15}"/>
              </a:ext>
            </a:extLst>
          </p:cNvPr>
          <p:cNvSpPr>
            <a:spLocks noGrp="1"/>
          </p:cNvSpPr>
          <p:nvPr>
            <p:ph idx="1"/>
          </p:nvPr>
        </p:nvSpPr>
        <p:spPr>
          <a:xfrm>
            <a:off x="372534" y="1279505"/>
            <a:ext cx="8596668" cy="5375564"/>
          </a:xfrm>
        </p:spPr>
        <p:txBody>
          <a:bodyPr>
            <a:normAutofit/>
          </a:bodyPr>
          <a:lstStyle/>
          <a:p>
            <a:pPr marL="0" indent="0">
              <a:buNone/>
            </a:pPr>
            <a:r>
              <a:rPr lang="en-US" sz="3200" b="0" i="0" dirty="0">
                <a:solidFill>
                  <a:srgbClr val="3284CD"/>
                </a:solidFill>
                <a:effectLst/>
                <a:latin typeface="Söhne"/>
              </a:rPr>
              <a:t>In Solid.js, a "signal" is a core concept used for creating and managing reactive data dependencies. Signals are a fundamental part of the Solid.js reactivity system and play a role similar to that of reactive variables or computed properties in other reactive frameworks, such as Vue.js or Svelte.</a:t>
            </a:r>
            <a:endParaRPr lang="en-IN" sz="3200" dirty="0">
              <a:solidFill>
                <a:srgbClr val="3284CD"/>
              </a:solidFill>
            </a:endParaRPr>
          </a:p>
        </p:txBody>
      </p:sp>
      <p:sp>
        <p:nvSpPr>
          <p:cNvPr id="4" name="TextBox 3">
            <a:extLst>
              <a:ext uri="{FF2B5EF4-FFF2-40B4-BE49-F238E27FC236}">
                <a16:creationId xmlns:a16="http://schemas.microsoft.com/office/drawing/2014/main" id="{5DB5D60D-F915-5C8E-D0ED-90BD0FBEC627}"/>
              </a:ext>
            </a:extLst>
          </p:cNvPr>
          <p:cNvSpPr txBox="1"/>
          <p:nvPr/>
        </p:nvSpPr>
        <p:spPr>
          <a:xfrm>
            <a:off x="248296" y="202931"/>
            <a:ext cx="9511553" cy="830997"/>
          </a:xfrm>
          <a:prstGeom prst="rect">
            <a:avLst/>
          </a:prstGeom>
          <a:noFill/>
        </p:spPr>
        <p:txBody>
          <a:bodyPr wrap="square" rtlCol="0">
            <a:spAutoFit/>
          </a:bodyPr>
          <a:lstStyle/>
          <a:p>
            <a:r>
              <a:rPr lang="en-US" sz="4800" b="1" dirty="0">
                <a:solidFill>
                  <a:srgbClr val="3284CD"/>
                </a:solidFill>
              </a:rPr>
              <a:t>What is Signal in Solid? </a:t>
            </a:r>
            <a:endParaRPr lang="en-IN" sz="4800" b="1" dirty="0">
              <a:solidFill>
                <a:srgbClr val="3284CD"/>
              </a:solidFill>
            </a:endParaRPr>
          </a:p>
        </p:txBody>
      </p:sp>
    </p:spTree>
    <p:extLst>
      <p:ext uri="{BB962C8B-B14F-4D97-AF65-F5344CB8AC3E}">
        <p14:creationId xmlns:p14="http://schemas.microsoft.com/office/powerpoint/2010/main" val="37670481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1E2B439-E9E7-8AC4-C576-11050C337B83}"/>
              </a:ext>
            </a:extLst>
          </p:cNvPr>
          <p:cNvPicPr>
            <a:picLocks noChangeAspect="1"/>
          </p:cNvPicPr>
          <p:nvPr/>
        </p:nvPicPr>
        <p:blipFill>
          <a:blip r:embed="rId2"/>
          <a:stretch>
            <a:fillRect/>
          </a:stretch>
        </p:blipFill>
        <p:spPr>
          <a:xfrm>
            <a:off x="409459" y="1559858"/>
            <a:ext cx="8942574" cy="2227573"/>
          </a:xfrm>
          <a:prstGeom prst="rect">
            <a:avLst/>
          </a:prstGeom>
        </p:spPr>
      </p:pic>
      <p:sp>
        <p:nvSpPr>
          <p:cNvPr id="8" name="TextBox 7">
            <a:extLst>
              <a:ext uri="{FF2B5EF4-FFF2-40B4-BE49-F238E27FC236}">
                <a16:creationId xmlns:a16="http://schemas.microsoft.com/office/drawing/2014/main" id="{D9D1EC70-EE74-3AB4-9BB7-3881ECBB6E23}"/>
              </a:ext>
            </a:extLst>
          </p:cNvPr>
          <p:cNvSpPr txBox="1"/>
          <p:nvPr/>
        </p:nvSpPr>
        <p:spPr>
          <a:xfrm>
            <a:off x="409459" y="1039905"/>
            <a:ext cx="6813176" cy="369332"/>
          </a:xfrm>
          <a:prstGeom prst="rect">
            <a:avLst/>
          </a:prstGeom>
          <a:noFill/>
        </p:spPr>
        <p:txBody>
          <a:bodyPr wrap="square" rtlCol="0">
            <a:spAutoFit/>
          </a:bodyPr>
          <a:lstStyle/>
          <a:p>
            <a:r>
              <a:rPr lang="en-US" dirty="0">
                <a:solidFill>
                  <a:srgbClr val="3284CD"/>
                </a:solidFill>
              </a:rPr>
              <a:t>Creation: We can create a signal using </a:t>
            </a:r>
            <a:r>
              <a:rPr lang="en-US" i="1" dirty="0" err="1">
                <a:solidFill>
                  <a:srgbClr val="3284CD"/>
                </a:solidFill>
              </a:rPr>
              <a:t>CreateSignal</a:t>
            </a:r>
            <a:r>
              <a:rPr lang="en-US" i="1" dirty="0">
                <a:solidFill>
                  <a:srgbClr val="3284CD"/>
                </a:solidFill>
              </a:rPr>
              <a:t> function</a:t>
            </a:r>
            <a:endParaRPr lang="en-IN" i="1" dirty="0">
              <a:solidFill>
                <a:srgbClr val="3284CD"/>
              </a:solidFill>
            </a:endParaRPr>
          </a:p>
        </p:txBody>
      </p:sp>
    </p:spTree>
    <p:extLst>
      <p:ext uri="{BB962C8B-B14F-4D97-AF65-F5344CB8AC3E}">
        <p14:creationId xmlns:p14="http://schemas.microsoft.com/office/powerpoint/2010/main" val="28031807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D9D1EC70-EE74-3AB4-9BB7-3881ECBB6E23}"/>
              </a:ext>
            </a:extLst>
          </p:cNvPr>
          <p:cNvSpPr txBox="1"/>
          <p:nvPr/>
        </p:nvSpPr>
        <p:spPr>
          <a:xfrm>
            <a:off x="472212" y="770964"/>
            <a:ext cx="6813176" cy="923330"/>
          </a:xfrm>
          <a:prstGeom prst="rect">
            <a:avLst/>
          </a:prstGeom>
          <a:noFill/>
        </p:spPr>
        <p:txBody>
          <a:bodyPr wrap="square" rtlCol="0">
            <a:spAutoFit/>
          </a:bodyPr>
          <a:lstStyle/>
          <a:p>
            <a:r>
              <a:rPr lang="en-US" b="1" i="0" dirty="0">
                <a:solidFill>
                  <a:srgbClr val="3284CD"/>
                </a:solidFill>
                <a:effectLst/>
                <a:latin typeface="Söhne"/>
              </a:rPr>
              <a:t>Usage in Components</a:t>
            </a:r>
            <a:r>
              <a:rPr lang="en-US" b="0" i="0" dirty="0">
                <a:solidFill>
                  <a:srgbClr val="3284CD"/>
                </a:solidFill>
                <a:effectLst/>
                <a:latin typeface="Söhne"/>
              </a:rPr>
              <a:t>: You can use signals in your components to access and render data. When a signal's value changes, Solid.js will automatically re-render the component to reflect the new data.</a:t>
            </a:r>
            <a:endParaRPr lang="en-IN" i="1" dirty="0">
              <a:solidFill>
                <a:srgbClr val="3284CD"/>
              </a:solidFill>
            </a:endParaRPr>
          </a:p>
        </p:txBody>
      </p:sp>
      <p:pic>
        <p:nvPicPr>
          <p:cNvPr id="3" name="Picture 2">
            <a:extLst>
              <a:ext uri="{FF2B5EF4-FFF2-40B4-BE49-F238E27FC236}">
                <a16:creationId xmlns:a16="http://schemas.microsoft.com/office/drawing/2014/main" id="{266A2044-688E-89FB-9963-1643419DBBA6}"/>
              </a:ext>
            </a:extLst>
          </p:cNvPr>
          <p:cNvPicPr>
            <a:picLocks noChangeAspect="1"/>
          </p:cNvPicPr>
          <p:nvPr/>
        </p:nvPicPr>
        <p:blipFill>
          <a:blip r:embed="rId2"/>
          <a:stretch>
            <a:fillRect/>
          </a:stretch>
        </p:blipFill>
        <p:spPr>
          <a:xfrm>
            <a:off x="573741" y="1969700"/>
            <a:ext cx="7867687" cy="3298071"/>
          </a:xfrm>
          <a:prstGeom prst="rect">
            <a:avLst/>
          </a:prstGeom>
        </p:spPr>
      </p:pic>
    </p:spTree>
    <p:extLst>
      <p:ext uri="{BB962C8B-B14F-4D97-AF65-F5344CB8AC3E}">
        <p14:creationId xmlns:p14="http://schemas.microsoft.com/office/powerpoint/2010/main" val="30534086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D9D1EC70-EE74-3AB4-9BB7-3881ECBB6E23}"/>
              </a:ext>
            </a:extLst>
          </p:cNvPr>
          <p:cNvSpPr txBox="1"/>
          <p:nvPr/>
        </p:nvSpPr>
        <p:spPr>
          <a:xfrm>
            <a:off x="472211" y="1317812"/>
            <a:ext cx="8277341" cy="1015663"/>
          </a:xfrm>
          <a:prstGeom prst="rect">
            <a:avLst/>
          </a:prstGeom>
          <a:noFill/>
        </p:spPr>
        <p:txBody>
          <a:bodyPr wrap="square" rtlCol="0">
            <a:spAutoFit/>
          </a:bodyPr>
          <a:lstStyle/>
          <a:p>
            <a:r>
              <a:rPr lang="en-US" sz="2000" b="1" i="0" dirty="0">
                <a:solidFill>
                  <a:srgbClr val="3284CD"/>
                </a:solidFill>
                <a:effectLst/>
                <a:latin typeface="Söhne"/>
              </a:rPr>
              <a:t>Derived Signals</a:t>
            </a:r>
            <a:r>
              <a:rPr lang="en-US" sz="2000" b="0" i="0" dirty="0">
                <a:solidFill>
                  <a:srgbClr val="3284CD"/>
                </a:solidFill>
                <a:effectLst/>
                <a:latin typeface="Söhne"/>
              </a:rPr>
              <a:t>: You can derive new signals from existing ones. This is useful for creating computed properties or transforming data. When the parent signal changes, the derived signals automatically update as well.</a:t>
            </a:r>
            <a:endParaRPr lang="en-IN" sz="2000" i="1" dirty="0">
              <a:solidFill>
                <a:srgbClr val="3284CD"/>
              </a:solidFill>
            </a:endParaRPr>
          </a:p>
        </p:txBody>
      </p:sp>
      <p:pic>
        <p:nvPicPr>
          <p:cNvPr id="4" name="Picture 3">
            <a:extLst>
              <a:ext uri="{FF2B5EF4-FFF2-40B4-BE49-F238E27FC236}">
                <a16:creationId xmlns:a16="http://schemas.microsoft.com/office/drawing/2014/main" id="{10113A82-DB76-A2B9-FDD2-67E266CB2074}"/>
              </a:ext>
            </a:extLst>
          </p:cNvPr>
          <p:cNvPicPr>
            <a:picLocks noChangeAspect="1"/>
          </p:cNvPicPr>
          <p:nvPr/>
        </p:nvPicPr>
        <p:blipFill>
          <a:blip r:embed="rId2"/>
          <a:stretch>
            <a:fillRect/>
          </a:stretch>
        </p:blipFill>
        <p:spPr>
          <a:xfrm>
            <a:off x="472212" y="2752165"/>
            <a:ext cx="8508214" cy="1533011"/>
          </a:xfrm>
          <a:prstGeom prst="rect">
            <a:avLst/>
          </a:prstGeom>
        </p:spPr>
      </p:pic>
    </p:spTree>
    <p:extLst>
      <p:ext uri="{BB962C8B-B14F-4D97-AF65-F5344CB8AC3E}">
        <p14:creationId xmlns:p14="http://schemas.microsoft.com/office/powerpoint/2010/main" val="42102667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61A84-EC1E-6466-7549-2F906F9ACE66}"/>
              </a:ext>
            </a:extLst>
          </p:cNvPr>
          <p:cNvSpPr>
            <a:spLocks noGrp="1"/>
          </p:cNvSpPr>
          <p:nvPr>
            <p:ph type="ctrTitle"/>
          </p:nvPr>
        </p:nvSpPr>
        <p:spPr>
          <a:xfrm>
            <a:off x="1043709" y="2856959"/>
            <a:ext cx="7766936" cy="1646302"/>
          </a:xfrm>
        </p:spPr>
        <p:txBody>
          <a:bodyPr>
            <a:normAutofit/>
          </a:bodyPr>
          <a:lstStyle/>
          <a:p>
            <a:r>
              <a:rPr lang="en-US" sz="8800" b="1" dirty="0">
                <a:solidFill>
                  <a:srgbClr val="3284CD"/>
                </a:solidFill>
                <a:latin typeface="+mn-lt"/>
              </a:rPr>
              <a:t>Solid vs React</a:t>
            </a:r>
            <a:endParaRPr lang="en-IN" sz="8800" b="1" dirty="0">
              <a:solidFill>
                <a:srgbClr val="3284CD"/>
              </a:solidFill>
              <a:latin typeface="+mn-lt"/>
            </a:endParaRPr>
          </a:p>
        </p:txBody>
      </p:sp>
      <p:pic>
        <p:nvPicPr>
          <p:cNvPr id="7" name="Picture 6">
            <a:extLst>
              <a:ext uri="{FF2B5EF4-FFF2-40B4-BE49-F238E27FC236}">
                <a16:creationId xmlns:a16="http://schemas.microsoft.com/office/drawing/2014/main" id="{89D17809-0568-0E28-EEC1-7B5A6562D4A2}"/>
              </a:ext>
            </a:extLst>
          </p:cNvPr>
          <p:cNvPicPr>
            <a:picLocks noChangeAspect="1"/>
          </p:cNvPicPr>
          <p:nvPr/>
        </p:nvPicPr>
        <p:blipFill rotWithShape="1">
          <a:blip r:embed="rId2">
            <a:extLst>
              <a:ext uri="{BEBA8EAE-BF5A-486C-A8C5-ECC9F3942E4B}">
                <a14:imgProps xmlns:a14="http://schemas.microsoft.com/office/drawing/2010/main">
                  <a14:imgLayer r:embed="rId3">
                    <a14:imgEffect>
                      <a14:artisticPaintStrokes/>
                    </a14:imgEffect>
                  </a14:imgLayer>
                </a14:imgProps>
              </a:ext>
              <a:ext uri="{28A0092B-C50C-407E-A947-70E740481C1C}">
                <a14:useLocalDpi xmlns:a14="http://schemas.microsoft.com/office/drawing/2010/main" val="0"/>
              </a:ext>
            </a:extLst>
          </a:blip>
          <a:srcRect l="22631" t="24053" r="50626" b="23826"/>
          <a:stretch/>
        </p:blipFill>
        <p:spPr>
          <a:xfrm>
            <a:off x="2310442" y="1324038"/>
            <a:ext cx="1573026" cy="1532921"/>
          </a:xfrm>
          <a:prstGeom prst="rect">
            <a:avLst/>
          </a:prstGeom>
          <a:ln>
            <a:noFill/>
          </a:ln>
          <a:effectLst>
            <a:outerShdw blurRad="292100" dist="139700" dir="2700000" algn="tl" rotWithShape="0">
              <a:srgbClr val="333333">
                <a:alpha val="65000"/>
              </a:srgbClr>
            </a:outerShdw>
          </a:effectLst>
        </p:spPr>
      </p:pic>
      <p:pic>
        <p:nvPicPr>
          <p:cNvPr id="4" name="Picture 3">
            <a:extLst>
              <a:ext uri="{FF2B5EF4-FFF2-40B4-BE49-F238E27FC236}">
                <a16:creationId xmlns:a16="http://schemas.microsoft.com/office/drawing/2014/main" id="{CD3F15DA-0B05-AB29-B6AB-99590B11564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30721" y="1322266"/>
            <a:ext cx="1658733" cy="1441716"/>
          </a:xfrm>
          <a:prstGeom prst="rect">
            <a:avLst/>
          </a:prstGeom>
        </p:spPr>
      </p:pic>
    </p:spTree>
    <p:extLst>
      <p:ext uri="{BB962C8B-B14F-4D97-AF65-F5344CB8AC3E}">
        <p14:creationId xmlns:p14="http://schemas.microsoft.com/office/powerpoint/2010/main" val="15040239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A9A7D2D-F390-E464-C3F0-CBFBF542A3D1}"/>
              </a:ext>
            </a:extLst>
          </p:cNvPr>
          <p:cNvSpPr>
            <a:spLocks noGrp="1"/>
          </p:cNvSpPr>
          <p:nvPr>
            <p:ph idx="1"/>
          </p:nvPr>
        </p:nvSpPr>
        <p:spPr>
          <a:xfrm>
            <a:off x="344824" y="276371"/>
            <a:ext cx="9067029" cy="5690320"/>
          </a:xfrm>
        </p:spPr>
        <p:txBody>
          <a:bodyPr>
            <a:normAutofit fontScale="92500" lnSpcReduction="10000"/>
          </a:bodyPr>
          <a:lstStyle/>
          <a:p>
            <a:pPr algn="l"/>
            <a:r>
              <a:rPr lang="en-US" sz="1600" b="1" i="0" dirty="0">
                <a:solidFill>
                  <a:srgbClr val="1779C0"/>
                </a:solidFill>
                <a:effectLst/>
                <a:latin typeface="Söhne"/>
              </a:rPr>
              <a:t>Reactivity and Performance:</a:t>
            </a:r>
            <a:endParaRPr lang="en-US" sz="1600" b="0" i="0" dirty="0">
              <a:solidFill>
                <a:srgbClr val="1779C0"/>
              </a:solidFill>
              <a:effectLst/>
              <a:latin typeface="Söhne"/>
            </a:endParaRPr>
          </a:p>
          <a:p>
            <a:pPr algn="l">
              <a:buFont typeface="Arial" panose="020B0604020202020204" pitchFamily="34" charset="0"/>
              <a:buChar char="•"/>
            </a:pPr>
            <a:r>
              <a:rPr lang="en-US" sz="1600" b="1" i="0" dirty="0">
                <a:solidFill>
                  <a:srgbClr val="1779C0"/>
                </a:solidFill>
                <a:effectLst/>
                <a:latin typeface="Söhne"/>
              </a:rPr>
              <a:t>Solid.js:</a:t>
            </a:r>
            <a:r>
              <a:rPr lang="en-US" sz="1600" b="0" i="0" dirty="0">
                <a:solidFill>
                  <a:srgbClr val="1779C0"/>
                </a:solidFill>
                <a:effectLst/>
                <a:latin typeface="Söhne"/>
              </a:rPr>
              <a:t> Solid.js is known for its fine-grained reactivity system, which updates only the parts of the DOM that have changed. This can lead to very efficient and performant updates, making it suitable for high-performance applications.</a:t>
            </a:r>
          </a:p>
          <a:p>
            <a:pPr algn="l">
              <a:buFont typeface="Arial" panose="020B0604020202020204" pitchFamily="34" charset="0"/>
              <a:buChar char="•"/>
            </a:pPr>
            <a:r>
              <a:rPr lang="en-US" sz="1600" b="1" i="0" dirty="0">
                <a:solidFill>
                  <a:srgbClr val="1779C0"/>
                </a:solidFill>
                <a:effectLst/>
                <a:latin typeface="Söhne"/>
              </a:rPr>
              <a:t>React:</a:t>
            </a:r>
            <a:r>
              <a:rPr lang="en-US" sz="1600" b="0" i="0" dirty="0">
                <a:solidFill>
                  <a:srgbClr val="1779C0"/>
                </a:solidFill>
                <a:effectLst/>
                <a:latin typeface="Söhne"/>
              </a:rPr>
              <a:t> React uses a virtual DOM to optimize updates and minimize direct manipulation of the actual DOM, which also results in efficient rendering. However, </a:t>
            </a:r>
            <a:r>
              <a:rPr lang="en-US" sz="1600" b="0" i="0" dirty="0" err="1">
                <a:solidFill>
                  <a:srgbClr val="1779C0"/>
                </a:solidFill>
                <a:effectLst/>
                <a:latin typeface="Söhne"/>
              </a:rPr>
              <a:t>Solid.js's</a:t>
            </a:r>
            <a:r>
              <a:rPr lang="en-US" sz="1600" b="0" i="0" dirty="0">
                <a:solidFill>
                  <a:srgbClr val="1779C0"/>
                </a:solidFill>
                <a:effectLst/>
                <a:latin typeface="Söhne"/>
              </a:rPr>
              <a:t> reactivity system is often considered even more fine-grained and performant.</a:t>
            </a:r>
          </a:p>
          <a:p>
            <a:pPr algn="l"/>
            <a:r>
              <a:rPr lang="en-US" sz="1600" b="1" i="0" dirty="0">
                <a:solidFill>
                  <a:srgbClr val="1779C0"/>
                </a:solidFill>
                <a:effectLst/>
                <a:latin typeface="Söhne"/>
              </a:rPr>
              <a:t>2. Learning Curve:</a:t>
            </a:r>
            <a:endParaRPr lang="en-US" sz="1600" b="0" i="0" dirty="0">
              <a:solidFill>
                <a:srgbClr val="1779C0"/>
              </a:solidFill>
              <a:effectLst/>
              <a:latin typeface="Söhne"/>
            </a:endParaRPr>
          </a:p>
          <a:p>
            <a:pPr algn="l">
              <a:buFont typeface="Arial" panose="020B0604020202020204" pitchFamily="34" charset="0"/>
              <a:buChar char="•"/>
            </a:pPr>
            <a:r>
              <a:rPr lang="en-US" sz="1600" b="1" i="0" dirty="0">
                <a:solidFill>
                  <a:srgbClr val="1779C0"/>
                </a:solidFill>
                <a:effectLst/>
                <a:latin typeface="Söhne"/>
              </a:rPr>
              <a:t>Solid.js:</a:t>
            </a:r>
            <a:r>
              <a:rPr lang="en-US" sz="1600" b="0" i="0" dirty="0">
                <a:solidFill>
                  <a:srgbClr val="1779C0"/>
                </a:solidFill>
                <a:effectLst/>
                <a:latin typeface="Söhne"/>
              </a:rPr>
              <a:t> Solid.js has a simpler and more intuitive API, which some developers find easier to learn and work with, especially if they are new to modern frontend development.</a:t>
            </a:r>
          </a:p>
          <a:p>
            <a:pPr algn="l">
              <a:buFont typeface="Arial" panose="020B0604020202020204" pitchFamily="34" charset="0"/>
              <a:buChar char="•"/>
            </a:pPr>
            <a:r>
              <a:rPr lang="en-US" sz="1600" b="1" i="0" dirty="0">
                <a:solidFill>
                  <a:srgbClr val="1779C0"/>
                </a:solidFill>
                <a:effectLst/>
                <a:latin typeface="Söhne"/>
              </a:rPr>
              <a:t>React:</a:t>
            </a:r>
            <a:r>
              <a:rPr lang="en-US" sz="1600" b="0" i="0" dirty="0">
                <a:solidFill>
                  <a:srgbClr val="1779C0"/>
                </a:solidFill>
                <a:effectLst/>
                <a:latin typeface="Söhne"/>
              </a:rPr>
              <a:t> React, while more complex to get started with, has a larger community and more extensive resources, making it easier to find help, libraries, and solutions to common problems.</a:t>
            </a:r>
          </a:p>
          <a:p>
            <a:pPr algn="l"/>
            <a:r>
              <a:rPr lang="en-US" sz="1600" b="1" i="0" dirty="0">
                <a:solidFill>
                  <a:srgbClr val="1779C0"/>
                </a:solidFill>
                <a:effectLst/>
                <a:latin typeface="Söhne"/>
              </a:rPr>
              <a:t>3. Ecosystem and Libraries:</a:t>
            </a:r>
            <a:endParaRPr lang="en-US" sz="1600" b="0" i="0" dirty="0">
              <a:solidFill>
                <a:srgbClr val="1779C0"/>
              </a:solidFill>
              <a:effectLst/>
              <a:latin typeface="Söhne"/>
            </a:endParaRPr>
          </a:p>
          <a:p>
            <a:pPr algn="l">
              <a:buFont typeface="Arial" panose="020B0604020202020204" pitchFamily="34" charset="0"/>
              <a:buChar char="•"/>
            </a:pPr>
            <a:r>
              <a:rPr lang="en-US" sz="1600" b="1" i="0" dirty="0">
                <a:solidFill>
                  <a:srgbClr val="1779C0"/>
                </a:solidFill>
                <a:effectLst/>
                <a:latin typeface="Söhne"/>
              </a:rPr>
              <a:t>Solid.js:</a:t>
            </a:r>
            <a:r>
              <a:rPr lang="en-US" sz="1600" b="0" i="0" dirty="0">
                <a:solidFill>
                  <a:srgbClr val="1779C0"/>
                </a:solidFill>
                <a:effectLst/>
                <a:latin typeface="Söhne"/>
              </a:rPr>
              <a:t> Solid.js has a smaller ecosystem and fewer third-party libraries and components compared to React. However, it can interoperate with existing JavaScript and React codebases, allowing you to leverage the broader React ecosystem if needed.</a:t>
            </a:r>
          </a:p>
          <a:p>
            <a:pPr algn="l"/>
            <a:r>
              <a:rPr lang="en-US" sz="1600" b="1" i="0" dirty="0">
                <a:solidFill>
                  <a:srgbClr val="1779C0"/>
                </a:solidFill>
                <a:effectLst/>
                <a:latin typeface="Söhne"/>
              </a:rPr>
              <a:t>4. Component Model:</a:t>
            </a:r>
            <a:endParaRPr lang="en-US" sz="1600" b="0" i="0" dirty="0">
              <a:solidFill>
                <a:srgbClr val="1779C0"/>
              </a:solidFill>
              <a:effectLst/>
              <a:latin typeface="Söhne"/>
            </a:endParaRPr>
          </a:p>
          <a:p>
            <a:pPr algn="l">
              <a:buFont typeface="Arial" panose="020B0604020202020204" pitchFamily="34" charset="0"/>
              <a:buChar char="•"/>
            </a:pPr>
            <a:r>
              <a:rPr lang="en-US" sz="1600" b="1" i="0" dirty="0">
                <a:solidFill>
                  <a:srgbClr val="1779C0"/>
                </a:solidFill>
                <a:effectLst/>
                <a:latin typeface="Söhne"/>
              </a:rPr>
              <a:t>Solid.js:</a:t>
            </a:r>
            <a:r>
              <a:rPr lang="en-US" sz="1600" b="0" i="0" dirty="0">
                <a:solidFill>
                  <a:srgbClr val="1779C0"/>
                </a:solidFill>
                <a:effectLst/>
                <a:latin typeface="Söhne"/>
              </a:rPr>
              <a:t> Solid.js uses a hooks-based component model similar to React, making it easy to manage component state and side effects.</a:t>
            </a:r>
          </a:p>
          <a:p>
            <a:pPr algn="l">
              <a:buFont typeface="Arial" panose="020B0604020202020204" pitchFamily="34" charset="0"/>
              <a:buChar char="•"/>
            </a:pPr>
            <a:r>
              <a:rPr lang="en-US" sz="1600" b="1" i="0" dirty="0">
                <a:solidFill>
                  <a:srgbClr val="1779C0"/>
                </a:solidFill>
                <a:effectLst/>
                <a:latin typeface="Söhne"/>
              </a:rPr>
              <a:t>React:</a:t>
            </a:r>
            <a:r>
              <a:rPr lang="en-US" sz="1600" b="0" i="0" dirty="0">
                <a:solidFill>
                  <a:srgbClr val="1779C0"/>
                </a:solidFill>
                <a:effectLst/>
                <a:latin typeface="Söhne"/>
              </a:rPr>
              <a:t> React introduced hooks in version 16.8, which significantly improved component state management.</a:t>
            </a:r>
          </a:p>
          <a:p>
            <a:pPr marL="0" indent="0">
              <a:buNone/>
            </a:pPr>
            <a:endParaRPr lang="en-IN" sz="1600" dirty="0">
              <a:solidFill>
                <a:srgbClr val="1779C0"/>
              </a:solidFill>
            </a:endParaRPr>
          </a:p>
        </p:txBody>
      </p:sp>
    </p:spTree>
    <p:extLst>
      <p:ext uri="{BB962C8B-B14F-4D97-AF65-F5344CB8AC3E}">
        <p14:creationId xmlns:p14="http://schemas.microsoft.com/office/powerpoint/2010/main" val="22259491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377F75E-BF1F-4849-55D8-04C19A69F080}"/>
              </a:ext>
            </a:extLst>
          </p:cNvPr>
          <p:cNvSpPr>
            <a:spLocks noGrp="1"/>
          </p:cNvSpPr>
          <p:nvPr>
            <p:ph idx="1"/>
          </p:nvPr>
        </p:nvSpPr>
        <p:spPr>
          <a:xfrm>
            <a:off x="255992" y="295930"/>
            <a:ext cx="9121089" cy="5109788"/>
          </a:xfrm>
        </p:spPr>
        <p:txBody>
          <a:bodyPr>
            <a:normAutofit/>
          </a:bodyPr>
          <a:lstStyle/>
          <a:p>
            <a:pPr algn="l"/>
            <a:r>
              <a:rPr lang="en-US" sz="1600" b="1" i="0" dirty="0">
                <a:solidFill>
                  <a:srgbClr val="227FCE"/>
                </a:solidFill>
                <a:effectLst/>
                <a:latin typeface="Söhne"/>
              </a:rPr>
              <a:t>5. Community and Adoption:</a:t>
            </a:r>
            <a:endParaRPr lang="en-US" sz="1600" b="0" i="0" dirty="0">
              <a:solidFill>
                <a:srgbClr val="227FCE"/>
              </a:solidFill>
              <a:effectLst/>
              <a:latin typeface="Söhne"/>
            </a:endParaRPr>
          </a:p>
          <a:p>
            <a:pPr algn="l">
              <a:buFont typeface="Arial" panose="020B0604020202020204" pitchFamily="34" charset="0"/>
              <a:buChar char="•"/>
            </a:pPr>
            <a:r>
              <a:rPr lang="en-US" sz="1600" b="1" i="0" dirty="0">
                <a:solidFill>
                  <a:srgbClr val="227FCE"/>
                </a:solidFill>
                <a:effectLst/>
                <a:latin typeface="Söhne"/>
              </a:rPr>
              <a:t>Solid.js:</a:t>
            </a:r>
            <a:r>
              <a:rPr lang="en-US" sz="1600" b="0" i="0" dirty="0">
                <a:solidFill>
                  <a:srgbClr val="227FCE"/>
                </a:solidFill>
                <a:effectLst/>
                <a:latin typeface="Söhne"/>
              </a:rPr>
              <a:t> Solid.js is a newer library, so it has a smaller community and adoption compared to React. However, it has been gaining traction and could continue to grow over time.</a:t>
            </a:r>
          </a:p>
          <a:p>
            <a:pPr algn="l"/>
            <a:r>
              <a:rPr lang="en-US" sz="1600" b="1" i="0" dirty="0">
                <a:solidFill>
                  <a:srgbClr val="227FCE"/>
                </a:solidFill>
                <a:effectLst/>
                <a:latin typeface="Söhne"/>
              </a:rPr>
              <a:t>6. Server-side Rendering (SSR):</a:t>
            </a:r>
            <a:endParaRPr lang="en-US" sz="1600" b="0" i="0" dirty="0">
              <a:solidFill>
                <a:srgbClr val="227FCE"/>
              </a:solidFill>
              <a:effectLst/>
              <a:latin typeface="Söhne"/>
            </a:endParaRPr>
          </a:p>
          <a:p>
            <a:pPr algn="l">
              <a:buFont typeface="Arial" panose="020B0604020202020204" pitchFamily="34" charset="0"/>
              <a:buChar char="•"/>
            </a:pPr>
            <a:r>
              <a:rPr lang="en-US" sz="1600" b="1" i="0" dirty="0">
                <a:solidFill>
                  <a:srgbClr val="227FCE"/>
                </a:solidFill>
                <a:effectLst/>
                <a:latin typeface="Söhne"/>
              </a:rPr>
              <a:t>Solid.js:</a:t>
            </a:r>
            <a:r>
              <a:rPr lang="en-US" sz="1600" b="0" i="0" dirty="0">
                <a:solidFill>
                  <a:srgbClr val="227FCE"/>
                </a:solidFill>
                <a:effectLst/>
                <a:latin typeface="Söhne"/>
              </a:rPr>
              <a:t> Solid.js has built-in support for server-side rendering, which can be important for SEO and initial load performance.</a:t>
            </a:r>
          </a:p>
          <a:p>
            <a:pPr algn="l">
              <a:buFont typeface="Arial" panose="020B0604020202020204" pitchFamily="34" charset="0"/>
              <a:buChar char="•"/>
            </a:pPr>
            <a:r>
              <a:rPr lang="en-US" sz="1600" b="1" i="0" dirty="0">
                <a:solidFill>
                  <a:srgbClr val="227FCE"/>
                </a:solidFill>
                <a:effectLst/>
                <a:latin typeface="Söhne"/>
              </a:rPr>
              <a:t>React:</a:t>
            </a:r>
            <a:r>
              <a:rPr lang="en-US" sz="1600" b="0" i="0" dirty="0">
                <a:solidFill>
                  <a:srgbClr val="227FCE"/>
                </a:solidFill>
                <a:effectLst/>
                <a:latin typeface="Söhne"/>
              </a:rPr>
              <a:t> React also supports SSR, but the implementation may require additional setup and configuration.</a:t>
            </a:r>
          </a:p>
          <a:p>
            <a:pPr algn="l"/>
            <a:r>
              <a:rPr lang="en-US" sz="1600" b="1" i="0" dirty="0">
                <a:solidFill>
                  <a:srgbClr val="227FCE"/>
                </a:solidFill>
                <a:effectLst/>
                <a:latin typeface="Söhne"/>
              </a:rPr>
              <a:t>7. TypeScript Support:</a:t>
            </a:r>
            <a:endParaRPr lang="en-US" sz="1600" b="0" i="0" dirty="0">
              <a:solidFill>
                <a:srgbClr val="227FCE"/>
              </a:solidFill>
              <a:effectLst/>
              <a:latin typeface="Söhne"/>
            </a:endParaRPr>
          </a:p>
          <a:p>
            <a:pPr algn="l">
              <a:buFont typeface="Arial" panose="020B0604020202020204" pitchFamily="34" charset="0"/>
              <a:buChar char="•"/>
            </a:pPr>
            <a:r>
              <a:rPr lang="en-US" sz="1600" b="0" i="0" dirty="0">
                <a:solidFill>
                  <a:srgbClr val="227FCE"/>
                </a:solidFill>
                <a:effectLst/>
                <a:latin typeface="Söhne"/>
              </a:rPr>
              <a:t>Both Solid.js and React have good support for TypeScript, making it easier to write type-safe code.</a:t>
            </a:r>
          </a:p>
          <a:p>
            <a:pPr algn="l"/>
            <a:r>
              <a:rPr lang="en-US" sz="1600" b="1" i="0" dirty="0">
                <a:solidFill>
                  <a:srgbClr val="227FCE"/>
                </a:solidFill>
                <a:effectLst/>
                <a:latin typeface="Söhne"/>
              </a:rPr>
              <a:t>8. Size:</a:t>
            </a:r>
            <a:endParaRPr lang="en-US" sz="1600" b="0" i="0" dirty="0">
              <a:solidFill>
                <a:srgbClr val="227FCE"/>
              </a:solidFill>
              <a:effectLst/>
              <a:latin typeface="Söhne"/>
            </a:endParaRPr>
          </a:p>
          <a:p>
            <a:pPr algn="l">
              <a:buFont typeface="Arial" panose="020B0604020202020204" pitchFamily="34" charset="0"/>
              <a:buChar char="•"/>
            </a:pPr>
            <a:r>
              <a:rPr lang="en-US" sz="1600" b="0" i="0" dirty="0">
                <a:solidFill>
                  <a:srgbClr val="227FCE"/>
                </a:solidFill>
                <a:effectLst/>
                <a:latin typeface="Söhne"/>
              </a:rPr>
              <a:t>Solid.js is designed to have a smaller bundle size compared to React, which can be beneficial for applications where size is a concern.</a:t>
            </a:r>
          </a:p>
          <a:p>
            <a:pPr algn="l"/>
            <a:r>
              <a:rPr lang="en-US" sz="1600" b="1" i="0" dirty="0">
                <a:solidFill>
                  <a:srgbClr val="227FCE"/>
                </a:solidFill>
                <a:effectLst/>
                <a:latin typeface="Söhne"/>
              </a:rPr>
              <a:t>9. Integration:</a:t>
            </a:r>
            <a:endParaRPr lang="en-US" sz="1600" b="0" i="0" dirty="0">
              <a:solidFill>
                <a:srgbClr val="227FCE"/>
              </a:solidFill>
              <a:effectLst/>
              <a:latin typeface="Söhne"/>
            </a:endParaRPr>
          </a:p>
          <a:p>
            <a:pPr algn="l">
              <a:buFont typeface="Arial" panose="020B0604020202020204" pitchFamily="34" charset="0"/>
              <a:buChar char="•"/>
            </a:pPr>
            <a:r>
              <a:rPr lang="en-US" sz="1600" b="0" i="0" dirty="0">
                <a:solidFill>
                  <a:srgbClr val="227FCE"/>
                </a:solidFill>
                <a:effectLst/>
                <a:latin typeface="Söhne"/>
              </a:rPr>
              <a:t>Solid.js can be integrated with React and other libraries, which means you can use it alongside existing codebases.</a:t>
            </a:r>
          </a:p>
        </p:txBody>
      </p:sp>
    </p:spTree>
    <p:extLst>
      <p:ext uri="{BB962C8B-B14F-4D97-AF65-F5344CB8AC3E}">
        <p14:creationId xmlns:p14="http://schemas.microsoft.com/office/powerpoint/2010/main" val="18262236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7E5EB77C-1400-D115-265B-35814955C4AA}"/>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t="8345"/>
          <a:stretch/>
        </p:blipFill>
        <p:spPr>
          <a:xfrm>
            <a:off x="12532" y="896469"/>
            <a:ext cx="12161849" cy="5647766"/>
          </a:xfrm>
          <a:prstGeom prst="rect">
            <a:avLst/>
          </a:prstGeom>
        </p:spPr>
      </p:pic>
      <p:sp>
        <p:nvSpPr>
          <p:cNvPr id="10" name="TextBox 9">
            <a:extLst>
              <a:ext uri="{FF2B5EF4-FFF2-40B4-BE49-F238E27FC236}">
                <a16:creationId xmlns:a16="http://schemas.microsoft.com/office/drawing/2014/main" id="{E6C12B88-95A4-406E-ACF0-249B1FAB359A}"/>
              </a:ext>
            </a:extLst>
          </p:cNvPr>
          <p:cNvSpPr txBox="1"/>
          <p:nvPr/>
        </p:nvSpPr>
        <p:spPr>
          <a:xfrm>
            <a:off x="1766047" y="313765"/>
            <a:ext cx="8238565" cy="646331"/>
          </a:xfrm>
          <a:prstGeom prst="rect">
            <a:avLst/>
          </a:prstGeom>
          <a:noFill/>
        </p:spPr>
        <p:txBody>
          <a:bodyPr wrap="square" rtlCol="0">
            <a:spAutoFit/>
          </a:bodyPr>
          <a:lstStyle/>
          <a:p>
            <a:pPr algn="ctr"/>
            <a:r>
              <a:rPr lang="en-US" sz="3600" b="1" dirty="0">
                <a:solidFill>
                  <a:schemeClr val="accent1">
                    <a:lumMod val="60000"/>
                    <a:lumOff val="40000"/>
                  </a:schemeClr>
                </a:solidFill>
              </a:rPr>
              <a:t>REACT</a:t>
            </a:r>
            <a:r>
              <a:rPr lang="en-US" sz="3600" b="1" dirty="0">
                <a:solidFill>
                  <a:srgbClr val="227FCE"/>
                </a:solidFill>
              </a:rPr>
              <a:t>                                                    </a:t>
            </a:r>
            <a:r>
              <a:rPr lang="en-US" sz="3600" b="1" dirty="0">
                <a:solidFill>
                  <a:schemeClr val="accent2">
                    <a:lumMod val="60000"/>
                    <a:lumOff val="40000"/>
                  </a:schemeClr>
                </a:solidFill>
              </a:rPr>
              <a:t>SOLID</a:t>
            </a:r>
            <a:endParaRPr lang="en-IN" sz="3600" b="1" dirty="0">
              <a:solidFill>
                <a:schemeClr val="accent2">
                  <a:lumMod val="60000"/>
                  <a:lumOff val="40000"/>
                </a:schemeClr>
              </a:solidFill>
            </a:endParaRPr>
          </a:p>
        </p:txBody>
      </p:sp>
    </p:spTree>
    <p:extLst>
      <p:ext uri="{BB962C8B-B14F-4D97-AF65-F5344CB8AC3E}">
        <p14:creationId xmlns:p14="http://schemas.microsoft.com/office/powerpoint/2010/main" val="15825428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61A84-EC1E-6466-7549-2F906F9ACE66}"/>
              </a:ext>
            </a:extLst>
          </p:cNvPr>
          <p:cNvSpPr>
            <a:spLocks noGrp="1"/>
          </p:cNvSpPr>
          <p:nvPr>
            <p:ph type="ctrTitle"/>
          </p:nvPr>
        </p:nvSpPr>
        <p:spPr>
          <a:xfrm>
            <a:off x="729944" y="4165806"/>
            <a:ext cx="7766936" cy="1646302"/>
          </a:xfrm>
        </p:spPr>
        <p:txBody>
          <a:bodyPr>
            <a:normAutofit/>
          </a:bodyPr>
          <a:lstStyle/>
          <a:p>
            <a:r>
              <a:rPr lang="en-US" sz="8000" dirty="0">
                <a:solidFill>
                  <a:srgbClr val="3284CD"/>
                </a:solidFill>
                <a:latin typeface="+mn-lt"/>
              </a:rPr>
              <a:t>Solid or React</a:t>
            </a:r>
            <a:endParaRPr lang="en-IN" sz="8000" dirty="0">
              <a:solidFill>
                <a:srgbClr val="3284CD"/>
              </a:solidFill>
              <a:latin typeface="+mn-lt"/>
            </a:endParaRPr>
          </a:p>
        </p:txBody>
      </p:sp>
      <p:pic>
        <p:nvPicPr>
          <p:cNvPr id="7" name="Picture 6">
            <a:extLst>
              <a:ext uri="{FF2B5EF4-FFF2-40B4-BE49-F238E27FC236}">
                <a16:creationId xmlns:a16="http://schemas.microsoft.com/office/drawing/2014/main" id="{89D17809-0568-0E28-EEC1-7B5A6562D4A2}"/>
              </a:ext>
            </a:extLst>
          </p:cNvPr>
          <p:cNvPicPr>
            <a:picLocks noChangeAspect="1"/>
          </p:cNvPicPr>
          <p:nvPr/>
        </p:nvPicPr>
        <p:blipFill rotWithShape="1">
          <a:blip r:embed="rId2">
            <a:extLst>
              <a:ext uri="{BEBA8EAE-BF5A-486C-A8C5-ECC9F3942E4B}">
                <a14:imgProps xmlns:a14="http://schemas.microsoft.com/office/drawing/2010/main">
                  <a14:imgLayer r:embed="rId3">
                    <a14:imgEffect>
                      <a14:artisticPaintStrokes/>
                    </a14:imgEffect>
                  </a14:imgLayer>
                </a14:imgProps>
              </a:ext>
              <a:ext uri="{28A0092B-C50C-407E-A947-70E740481C1C}">
                <a14:useLocalDpi xmlns:a14="http://schemas.microsoft.com/office/drawing/2010/main" val="0"/>
              </a:ext>
            </a:extLst>
          </a:blip>
          <a:srcRect l="22631" t="24053" r="50626" b="23826"/>
          <a:stretch/>
        </p:blipFill>
        <p:spPr>
          <a:xfrm>
            <a:off x="2507665" y="2662539"/>
            <a:ext cx="1573026" cy="1532921"/>
          </a:xfrm>
          <a:prstGeom prst="rect">
            <a:avLst/>
          </a:prstGeom>
          <a:ln>
            <a:noFill/>
          </a:ln>
          <a:effectLst>
            <a:outerShdw blurRad="292100" dist="139700" dir="2700000" algn="tl" rotWithShape="0">
              <a:srgbClr val="333333">
                <a:alpha val="65000"/>
              </a:srgbClr>
            </a:outerShdw>
          </a:effectLst>
        </p:spPr>
      </p:pic>
      <p:pic>
        <p:nvPicPr>
          <p:cNvPr id="4" name="Picture 3">
            <a:extLst>
              <a:ext uri="{FF2B5EF4-FFF2-40B4-BE49-F238E27FC236}">
                <a16:creationId xmlns:a16="http://schemas.microsoft.com/office/drawing/2014/main" id="{CD3F15DA-0B05-AB29-B6AB-99590B11564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14179" y="2753744"/>
            <a:ext cx="1658733" cy="1441716"/>
          </a:xfrm>
          <a:prstGeom prst="rect">
            <a:avLst/>
          </a:prstGeom>
        </p:spPr>
      </p:pic>
      <p:sp>
        <p:nvSpPr>
          <p:cNvPr id="3" name="TextBox 2">
            <a:extLst>
              <a:ext uri="{FF2B5EF4-FFF2-40B4-BE49-F238E27FC236}">
                <a16:creationId xmlns:a16="http://schemas.microsoft.com/office/drawing/2014/main" id="{122D9CB3-D996-F3BB-1D5E-A53A61C9D651}"/>
              </a:ext>
            </a:extLst>
          </p:cNvPr>
          <p:cNvSpPr txBox="1"/>
          <p:nvPr/>
        </p:nvSpPr>
        <p:spPr>
          <a:xfrm>
            <a:off x="960974" y="744390"/>
            <a:ext cx="8254744" cy="830997"/>
          </a:xfrm>
          <a:prstGeom prst="rect">
            <a:avLst/>
          </a:prstGeom>
          <a:noFill/>
        </p:spPr>
        <p:txBody>
          <a:bodyPr wrap="square" rtlCol="0">
            <a:spAutoFit/>
          </a:bodyPr>
          <a:lstStyle/>
          <a:p>
            <a:r>
              <a:rPr lang="en-US" sz="4800" b="1" dirty="0">
                <a:solidFill>
                  <a:srgbClr val="3284CD"/>
                </a:solidFill>
              </a:rPr>
              <a:t>Which one should we use?</a:t>
            </a:r>
            <a:endParaRPr lang="en-IN" sz="4800" b="1" dirty="0">
              <a:solidFill>
                <a:srgbClr val="3284CD"/>
              </a:solidFill>
            </a:endParaRPr>
          </a:p>
        </p:txBody>
      </p:sp>
    </p:spTree>
    <p:extLst>
      <p:ext uri="{BB962C8B-B14F-4D97-AF65-F5344CB8AC3E}">
        <p14:creationId xmlns:p14="http://schemas.microsoft.com/office/powerpoint/2010/main" val="1320554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9FCE1EB-B102-C5D7-3C18-9F321A00C499}"/>
              </a:ext>
            </a:extLst>
          </p:cNvPr>
          <p:cNvSpPr>
            <a:spLocks noGrp="1"/>
          </p:cNvSpPr>
          <p:nvPr>
            <p:ph idx="1"/>
          </p:nvPr>
        </p:nvSpPr>
        <p:spPr>
          <a:xfrm>
            <a:off x="238062" y="475224"/>
            <a:ext cx="9255561" cy="5289082"/>
          </a:xfrm>
        </p:spPr>
        <p:txBody>
          <a:bodyPr>
            <a:normAutofit/>
          </a:bodyPr>
          <a:lstStyle/>
          <a:p>
            <a:pPr marL="0" indent="0" algn="l">
              <a:buNone/>
            </a:pPr>
            <a:r>
              <a:rPr lang="en-US" b="0" i="0" dirty="0">
                <a:solidFill>
                  <a:srgbClr val="3284CD"/>
                </a:solidFill>
                <a:effectLst/>
                <a:latin typeface="Söhne"/>
              </a:rPr>
              <a:t>Use Solid.js when:</a:t>
            </a:r>
          </a:p>
          <a:p>
            <a:pPr algn="l">
              <a:buFont typeface="+mj-lt"/>
              <a:buAutoNum type="arabicPeriod"/>
            </a:pPr>
            <a:r>
              <a:rPr lang="en-US" b="0" i="0" dirty="0">
                <a:solidFill>
                  <a:srgbClr val="3284CD"/>
                </a:solidFill>
                <a:effectLst/>
                <a:latin typeface="Söhne"/>
              </a:rPr>
              <a:t>Performance is critical: Solid.js is known for its performance optimizations. It uses a fine-grained reactivity system and compiles templates to highly efficient JavaScript code. If you're building applications with a strong focus on speed and efficiency, Solid.js might be a good choice.</a:t>
            </a:r>
          </a:p>
          <a:p>
            <a:pPr algn="l">
              <a:buFont typeface="+mj-lt"/>
              <a:buAutoNum type="arabicPeriod"/>
            </a:pPr>
            <a:r>
              <a:rPr lang="en-US" b="0" i="0" dirty="0">
                <a:solidFill>
                  <a:srgbClr val="3284CD"/>
                </a:solidFill>
                <a:effectLst/>
                <a:latin typeface="Söhne"/>
              </a:rPr>
              <a:t>Smaller bundle size: Solid.js tends to produce smaller bundle sizes compared to React. This can be beneficial for improving the loading times of your web applications, particularly in low-bandwidth or mobile environments.</a:t>
            </a:r>
          </a:p>
          <a:p>
            <a:pPr algn="l">
              <a:buFont typeface="+mj-lt"/>
              <a:buAutoNum type="arabicPeriod"/>
            </a:pPr>
            <a:r>
              <a:rPr lang="en-US" b="0" i="0" dirty="0">
                <a:solidFill>
                  <a:srgbClr val="3284CD"/>
                </a:solidFill>
                <a:effectLst/>
                <a:latin typeface="Söhne"/>
              </a:rPr>
              <a:t>Minimal re-renders: Solid.js minimizes unnecessary re-renders by updating only the parts of the UI that have actually changed. This can lead to more efficient rendering and better overall performance.</a:t>
            </a:r>
          </a:p>
          <a:p>
            <a:pPr algn="l">
              <a:buFont typeface="+mj-lt"/>
              <a:buAutoNum type="arabicPeriod"/>
            </a:pPr>
            <a:r>
              <a:rPr lang="en-US" b="0" i="0" dirty="0">
                <a:solidFill>
                  <a:srgbClr val="3284CD"/>
                </a:solidFill>
                <a:effectLst/>
                <a:latin typeface="Söhne"/>
              </a:rPr>
              <a:t>Familiarity with Svelte or Vue: If you're already familiar with Svelte or Vue, you might find Solid.js easier to pick up, as it shares some concepts with these frameworks.</a:t>
            </a:r>
          </a:p>
          <a:p>
            <a:pPr algn="l">
              <a:buFont typeface="+mj-lt"/>
              <a:buAutoNum type="arabicPeriod"/>
            </a:pPr>
            <a:r>
              <a:rPr lang="en-US" b="0" i="0" dirty="0">
                <a:solidFill>
                  <a:srgbClr val="3284CD"/>
                </a:solidFill>
                <a:effectLst/>
                <a:latin typeface="Söhne"/>
              </a:rPr>
              <a:t>Simplicity: Solid.js has a relatively small API surface and straightforward concepts, making it a good choice for developers who prefer simplicity and minimalism.</a:t>
            </a:r>
          </a:p>
          <a:p>
            <a:endParaRPr lang="en-IN" dirty="0">
              <a:solidFill>
                <a:srgbClr val="3284CD"/>
              </a:solidFill>
            </a:endParaRPr>
          </a:p>
        </p:txBody>
      </p:sp>
    </p:spTree>
    <p:extLst>
      <p:ext uri="{BB962C8B-B14F-4D97-AF65-F5344CB8AC3E}">
        <p14:creationId xmlns:p14="http://schemas.microsoft.com/office/powerpoint/2010/main" val="8716519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9FCE1EB-B102-C5D7-3C18-9F321A00C499}"/>
              </a:ext>
            </a:extLst>
          </p:cNvPr>
          <p:cNvSpPr>
            <a:spLocks noGrp="1"/>
          </p:cNvSpPr>
          <p:nvPr>
            <p:ph idx="1"/>
          </p:nvPr>
        </p:nvSpPr>
        <p:spPr>
          <a:xfrm>
            <a:off x="238062" y="475224"/>
            <a:ext cx="9255561" cy="5289082"/>
          </a:xfrm>
        </p:spPr>
        <p:txBody>
          <a:bodyPr>
            <a:normAutofit/>
          </a:bodyPr>
          <a:lstStyle/>
          <a:p>
            <a:pPr marL="0" indent="0" algn="l">
              <a:buNone/>
            </a:pPr>
            <a:r>
              <a:rPr lang="en-US" b="0" i="0" dirty="0">
                <a:solidFill>
                  <a:srgbClr val="3284CD"/>
                </a:solidFill>
                <a:effectLst/>
                <a:latin typeface="Söhne"/>
              </a:rPr>
              <a:t>Use React.js when:</a:t>
            </a:r>
          </a:p>
          <a:p>
            <a:pPr algn="l">
              <a:buFont typeface="+mj-lt"/>
              <a:buAutoNum type="arabicPeriod"/>
            </a:pPr>
            <a:r>
              <a:rPr lang="en-US" b="0" i="0" dirty="0">
                <a:solidFill>
                  <a:srgbClr val="3284CD"/>
                </a:solidFill>
                <a:effectLst/>
                <a:latin typeface="Söhne"/>
              </a:rPr>
              <a:t>Ecosystem and community: React has a vast ecosystem, a large and active community, and a wide range of third-party libraries and components. If you need extensive third-party support, documentation, and resources, React is a strong choice.</a:t>
            </a:r>
          </a:p>
          <a:p>
            <a:pPr algn="l">
              <a:buFont typeface="+mj-lt"/>
              <a:buAutoNum type="arabicPeriod"/>
            </a:pPr>
            <a:r>
              <a:rPr lang="en-US" b="0" i="0" dirty="0">
                <a:solidFill>
                  <a:srgbClr val="3284CD"/>
                </a:solidFill>
                <a:effectLst/>
                <a:latin typeface="Söhne"/>
              </a:rPr>
              <a:t>Team familiarity: If your team has prior experience with React, it can be more efficient to stick with it, as there's a lower learning curve for your team members.</a:t>
            </a:r>
          </a:p>
          <a:p>
            <a:pPr algn="l">
              <a:buFont typeface="+mj-lt"/>
              <a:buAutoNum type="arabicPeriod"/>
            </a:pPr>
            <a:r>
              <a:rPr lang="en-US" b="0" i="0" dirty="0">
                <a:solidFill>
                  <a:srgbClr val="3284CD"/>
                </a:solidFill>
                <a:effectLst/>
                <a:latin typeface="Söhne"/>
              </a:rPr>
              <a:t>Rich and complex UI: React is a solid choice for building complex and highly dynamic user interfaces. Its component-based architecture and state management options, like Redux or Mobx, make it a flexible tool for such scenarios.</a:t>
            </a:r>
          </a:p>
          <a:p>
            <a:pPr algn="l">
              <a:buFont typeface="+mj-lt"/>
              <a:buAutoNum type="arabicPeriod"/>
            </a:pPr>
            <a:r>
              <a:rPr lang="en-US" b="0" i="0" dirty="0">
                <a:solidFill>
                  <a:srgbClr val="3284CD"/>
                </a:solidFill>
                <a:effectLst/>
                <a:latin typeface="Söhne"/>
              </a:rPr>
              <a:t>Frequent updates: React has a history of consistent updates and improvements, which can be beneficial if you need to stay up to date with the latest features and best practices.</a:t>
            </a:r>
          </a:p>
          <a:p>
            <a:pPr algn="l">
              <a:buFont typeface="+mj-lt"/>
              <a:buAutoNum type="arabicPeriod"/>
            </a:pPr>
            <a:r>
              <a:rPr lang="en-US" b="0" i="0" dirty="0">
                <a:solidFill>
                  <a:srgbClr val="3284CD"/>
                </a:solidFill>
                <a:effectLst/>
                <a:latin typeface="Söhne"/>
              </a:rPr>
              <a:t>Native mobile app development: If you plan to build native mobile applications alongside web applications, React Native is a powerful framework for this purpose. Solid.js does not have an equivalent mobile development framework.</a:t>
            </a:r>
          </a:p>
          <a:p>
            <a:pPr marL="0" indent="0">
              <a:buNone/>
            </a:pPr>
            <a:endParaRPr lang="en-IN" dirty="0">
              <a:solidFill>
                <a:srgbClr val="3284CD"/>
              </a:solidFill>
            </a:endParaRPr>
          </a:p>
        </p:txBody>
      </p:sp>
    </p:spTree>
    <p:extLst>
      <p:ext uri="{BB962C8B-B14F-4D97-AF65-F5344CB8AC3E}">
        <p14:creationId xmlns:p14="http://schemas.microsoft.com/office/powerpoint/2010/main" val="34118563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9FCE1EB-B102-C5D7-3C18-9F321A00C499}"/>
              </a:ext>
            </a:extLst>
          </p:cNvPr>
          <p:cNvSpPr>
            <a:spLocks noGrp="1"/>
          </p:cNvSpPr>
          <p:nvPr>
            <p:ph idx="1"/>
          </p:nvPr>
        </p:nvSpPr>
        <p:spPr>
          <a:xfrm>
            <a:off x="498038" y="1568918"/>
            <a:ext cx="9255561" cy="5289082"/>
          </a:xfrm>
        </p:spPr>
        <p:txBody>
          <a:bodyPr>
            <a:normAutofit/>
          </a:bodyPr>
          <a:lstStyle/>
          <a:p>
            <a:pPr marL="0" indent="0" algn="l">
              <a:buNone/>
            </a:pPr>
            <a:r>
              <a:rPr lang="en-US" sz="2800" b="0" i="0" dirty="0">
                <a:solidFill>
                  <a:srgbClr val="3284CD"/>
                </a:solidFill>
                <a:effectLst/>
                <a:latin typeface="Söhne"/>
              </a:rPr>
              <a:t>In the end, the choice between Solid.js and React.js should depend on your specific project requirements and your team's familiarity with the technology. You can also consider factors like performance, bundle size, and your personal development preferences when making your decision. Additionally, you can always experiment with both frameworks to see which one aligns better with your project's needs.</a:t>
            </a:r>
            <a:endParaRPr lang="en-IN" sz="2800" dirty="0">
              <a:solidFill>
                <a:srgbClr val="3284CD"/>
              </a:solidFill>
            </a:endParaRPr>
          </a:p>
        </p:txBody>
      </p:sp>
    </p:spTree>
    <p:extLst>
      <p:ext uri="{BB962C8B-B14F-4D97-AF65-F5344CB8AC3E}">
        <p14:creationId xmlns:p14="http://schemas.microsoft.com/office/powerpoint/2010/main" val="26972224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078D3D65-1B88-8B1A-E13A-3F41120725DD}"/>
              </a:ext>
            </a:extLst>
          </p:cNvPr>
          <p:cNvSpPr txBox="1"/>
          <p:nvPr/>
        </p:nvSpPr>
        <p:spPr>
          <a:xfrm>
            <a:off x="257532" y="766732"/>
            <a:ext cx="9511553" cy="830997"/>
          </a:xfrm>
          <a:prstGeom prst="rect">
            <a:avLst/>
          </a:prstGeom>
          <a:noFill/>
        </p:spPr>
        <p:txBody>
          <a:bodyPr wrap="square" rtlCol="0">
            <a:spAutoFit/>
          </a:bodyPr>
          <a:lstStyle/>
          <a:p>
            <a:r>
              <a:rPr lang="en-US" sz="4800" b="1" dirty="0">
                <a:solidFill>
                  <a:srgbClr val="3284CD"/>
                </a:solidFill>
              </a:rPr>
              <a:t>What is Vite?</a:t>
            </a:r>
            <a:endParaRPr lang="en-IN" sz="4800" b="1" dirty="0">
              <a:solidFill>
                <a:srgbClr val="3284CD"/>
              </a:solidFill>
            </a:endParaRPr>
          </a:p>
        </p:txBody>
      </p:sp>
      <p:sp>
        <p:nvSpPr>
          <p:cNvPr id="7" name="TextBox 6">
            <a:extLst>
              <a:ext uri="{FF2B5EF4-FFF2-40B4-BE49-F238E27FC236}">
                <a16:creationId xmlns:a16="http://schemas.microsoft.com/office/drawing/2014/main" id="{55298FD4-E64F-9429-D694-4A06E3AF8480}"/>
              </a:ext>
            </a:extLst>
          </p:cNvPr>
          <p:cNvSpPr txBox="1"/>
          <p:nvPr/>
        </p:nvSpPr>
        <p:spPr>
          <a:xfrm>
            <a:off x="257532" y="1597729"/>
            <a:ext cx="9037297" cy="353943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br>
              <a:rPr lang="en-US" sz="2800" dirty="0">
                <a:solidFill>
                  <a:srgbClr val="3284CD"/>
                </a:solidFill>
              </a:rPr>
            </a:br>
            <a:r>
              <a:rPr lang="en-US" sz="2800" b="0" i="0" dirty="0">
                <a:solidFill>
                  <a:srgbClr val="3284CD"/>
                </a:solidFill>
                <a:effectLst/>
                <a:latin typeface="Söhne"/>
              </a:rPr>
              <a:t>Vite is an open-source build tool and development server for web applications. It is designed to streamline the development process by providing fast and efficient development and production workflows. Vite is primarily used for building modern web applications, particularly those using JavaScript frameworks like Vue.js, </a:t>
            </a:r>
            <a:r>
              <a:rPr lang="en-US" sz="2800" b="0" i="0">
                <a:solidFill>
                  <a:srgbClr val="3284CD"/>
                </a:solidFill>
                <a:effectLst/>
                <a:latin typeface="Söhne"/>
              </a:rPr>
              <a:t>React, Solid </a:t>
            </a:r>
            <a:r>
              <a:rPr lang="en-US" sz="2800" b="0" i="0" dirty="0">
                <a:solidFill>
                  <a:srgbClr val="3284CD"/>
                </a:solidFill>
                <a:effectLst/>
                <a:latin typeface="Söhne"/>
              </a:rPr>
              <a:t>and Svelte.</a:t>
            </a:r>
            <a:endParaRPr lang="en-IN" sz="3200" b="0" i="0" dirty="0">
              <a:solidFill>
                <a:srgbClr val="3284CD"/>
              </a:solidFill>
              <a:effectLst/>
              <a:latin typeface="Google Sans"/>
            </a:endParaRPr>
          </a:p>
        </p:txBody>
      </p:sp>
      <p:pic>
        <p:nvPicPr>
          <p:cNvPr id="3" name="Picture 2">
            <a:extLst>
              <a:ext uri="{FF2B5EF4-FFF2-40B4-BE49-F238E27FC236}">
                <a16:creationId xmlns:a16="http://schemas.microsoft.com/office/drawing/2014/main" id="{4423DAD4-F834-BCED-16C3-19794AF223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21311" y="84008"/>
            <a:ext cx="1964702" cy="1964702"/>
          </a:xfrm>
          <a:prstGeom prst="rect">
            <a:avLst/>
          </a:prstGeom>
        </p:spPr>
      </p:pic>
    </p:spTree>
    <p:extLst>
      <p:ext uri="{BB962C8B-B14F-4D97-AF65-F5344CB8AC3E}">
        <p14:creationId xmlns:p14="http://schemas.microsoft.com/office/powerpoint/2010/main" val="13389784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D9D1EC70-EE74-3AB4-9BB7-3881ECBB6E23}"/>
              </a:ext>
            </a:extLst>
          </p:cNvPr>
          <p:cNvSpPr txBox="1"/>
          <p:nvPr/>
        </p:nvSpPr>
        <p:spPr>
          <a:xfrm>
            <a:off x="811696" y="278423"/>
            <a:ext cx="6813176" cy="769441"/>
          </a:xfrm>
          <a:prstGeom prst="rect">
            <a:avLst/>
          </a:prstGeom>
          <a:noFill/>
        </p:spPr>
        <p:txBody>
          <a:bodyPr wrap="square" rtlCol="0">
            <a:spAutoFit/>
          </a:bodyPr>
          <a:lstStyle/>
          <a:p>
            <a:r>
              <a:rPr lang="en-US" sz="4400" b="1" dirty="0">
                <a:solidFill>
                  <a:srgbClr val="3284CD"/>
                </a:solidFill>
              </a:rPr>
              <a:t>Compilation Time</a:t>
            </a:r>
            <a:endParaRPr lang="en-IN" sz="4400" b="1" i="1" dirty="0">
              <a:solidFill>
                <a:srgbClr val="3284CD"/>
              </a:solidFill>
            </a:endParaRPr>
          </a:p>
        </p:txBody>
      </p:sp>
      <p:pic>
        <p:nvPicPr>
          <p:cNvPr id="3" name="Picture 2">
            <a:extLst>
              <a:ext uri="{FF2B5EF4-FFF2-40B4-BE49-F238E27FC236}">
                <a16:creationId xmlns:a16="http://schemas.microsoft.com/office/drawing/2014/main" id="{BBD8699F-2A2E-8A71-8CEA-7323348C41D6}"/>
              </a:ext>
            </a:extLst>
          </p:cNvPr>
          <p:cNvPicPr>
            <a:picLocks noChangeAspect="1"/>
          </p:cNvPicPr>
          <p:nvPr/>
        </p:nvPicPr>
        <p:blipFill>
          <a:blip r:embed="rId2"/>
          <a:stretch>
            <a:fillRect/>
          </a:stretch>
        </p:blipFill>
        <p:spPr>
          <a:xfrm>
            <a:off x="811696" y="1371659"/>
            <a:ext cx="10142249" cy="5207918"/>
          </a:xfrm>
          <a:prstGeom prst="rect">
            <a:avLst/>
          </a:prstGeom>
        </p:spPr>
      </p:pic>
    </p:spTree>
    <p:extLst>
      <p:ext uri="{BB962C8B-B14F-4D97-AF65-F5344CB8AC3E}">
        <p14:creationId xmlns:p14="http://schemas.microsoft.com/office/powerpoint/2010/main" val="3758140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D9D1EC70-EE74-3AB4-9BB7-3881ECBB6E23}"/>
              </a:ext>
            </a:extLst>
          </p:cNvPr>
          <p:cNvSpPr txBox="1"/>
          <p:nvPr/>
        </p:nvSpPr>
        <p:spPr>
          <a:xfrm>
            <a:off x="348792" y="367947"/>
            <a:ext cx="6813176" cy="646331"/>
          </a:xfrm>
          <a:prstGeom prst="rect">
            <a:avLst/>
          </a:prstGeom>
          <a:noFill/>
        </p:spPr>
        <p:txBody>
          <a:bodyPr wrap="square" rtlCol="0">
            <a:spAutoFit/>
          </a:bodyPr>
          <a:lstStyle/>
          <a:p>
            <a:r>
              <a:rPr lang="en-US" sz="3600" b="1" dirty="0">
                <a:solidFill>
                  <a:srgbClr val="3284CD"/>
                </a:solidFill>
              </a:rPr>
              <a:t>Trending in Industry</a:t>
            </a:r>
            <a:endParaRPr lang="en-IN" sz="3600" b="1" i="1" dirty="0">
              <a:solidFill>
                <a:srgbClr val="3284CD"/>
              </a:solidFill>
            </a:endParaRPr>
          </a:p>
        </p:txBody>
      </p:sp>
      <p:pic>
        <p:nvPicPr>
          <p:cNvPr id="3" name="Picture 2">
            <a:extLst>
              <a:ext uri="{FF2B5EF4-FFF2-40B4-BE49-F238E27FC236}">
                <a16:creationId xmlns:a16="http://schemas.microsoft.com/office/drawing/2014/main" id="{BBD8699F-2A2E-8A71-8CEA-7323348C41D6}"/>
              </a:ext>
            </a:extLst>
          </p:cNvPr>
          <p:cNvPicPr>
            <a:picLocks noChangeAspect="1"/>
          </p:cNvPicPr>
          <p:nvPr/>
        </p:nvPicPr>
        <p:blipFill>
          <a:blip r:embed="rId2"/>
          <a:stretch>
            <a:fillRect/>
          </a:stretch>
        </p:blipFill>
        <p:spPr>
          <a:xfrm>
            <a:off x="689149" y="1503634"/>
            <a:ext cx="8200328" cy="4210766"/>
          </a:xfrm>
          <a:prstGeom prst="rect">
            <a:avLst/>
          </a:prstGeom>
        </p:spPr>
      </p:pic>
      <p:pic>
        <p:nvPicPr>
          <p:cNvPr id="4" name="Picture 3">
            <a:extLst>
              <a:ext uri="{FF2B5EF4-FFF2-40B4-BE49-F238E27FC236}">
                <a16:creationId xmlns:a16="http://schemas.microsoft.com/office/drawing/2014/main" id="{2A35834E-D89E-3E7A-2C21-81A1EE95CC24}"/>
              </a:ext>
            </a:extLst>
          </p:cNvPr>
          <p:cNvPicPr>
            <a:picLocks noChangeAspect="1"/>
          </p:cNvPicPr>
          <p:nvPr/>
        </p:nvPicPr>
        <p:blipFill>
          <a:blip r:embed="rId3"/>
          <a:stretch>
            <a:fillRect/>
          </a:stretch>
        </p:blipFill>
        <p:spPr>
          <a:xfrm>
            <a:off x="348792" y="1196249"/>
            <a:ext cx="11331018" cy="5460811"/>
          </a:xfrm>
          <a:prstGeom prst="rect">
            <a:avLst/>
          </a:prstGeom>
        </p:spPr>
      </p:pic>
    </p:spTree>
    <p:extLst>
      <p:ext uri="{BB962C8B-B14F-4D97-AF65-F5344CB8AC3E}">
        <p14:creationId xmlns:p14="http://schemas.microsoft.com/office/powerpoint/2010/main" val="14188470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B1F50E6-0E37-CB5B-53F8-EB5BC08FDC41}"/>
              </a:ext>
            </a:extLst>
          </p:cNvPr>
          <p:cNvSpPr txBox="1"/>
          <p:nvPr/>
        </p:nvSpPr>
        <p:spPr>
          <a:xfrm>
            <a:off x="1111623" y="2747682"/>
            <a:ext cx="8346141" cy="523220"/>
          </a:xfrm>
          <a:prstGeom prst="rect">
            <a:avLst/>
          </a:prstGeom>
          <a:noFill/>
        </p:spPr>
        <p:txBody>
          <a:bodyPr wrap="square" rtlCol="0">
            <a:spAutoFit/>
          </a:bodyPr>
          <a:lstStyle/>
          <a:p>
            <a:r>
              <a:rPr lang="en-US" sz="2800" b="1" dirty="0">
                <a:solidFill>
                  <a:srgbClr val="3284CD"/>
                </a:solidFill>
              </a:rPr>
              <a:t>For more , </a:t>
            </a:r>
            <a:r>
              <a:rPr lang="en-IN" sz="2800" b="1" dirty="0">
                <a:solidFill>
                  <a:srgbClr val="3284CD"/>
                </a:solidFill>
              </a:rPr>
              <a:t>please refer to the following website</a:t>
            </a:r>
            <a:endParaRPr lang="en-US" sz="2800" b="1" dirty="0">
              <a:solidFill>
                <a:srgbClr val="3284CD"/>
              </a:solidFill>
            </a:endParaRPr>
          </a:p>
        </p:txBody>
      </p:sp>
      <p:sp>
        <p:nvSpPr>
          <p:cNvPr id="2" name="TextBox 1">
            <a:extLst>
              <a:ext uri="{FF2B5EF4-FFF2-40B4-BE49-F238E27FC236}">
                <a16:creationId xmlns:a16="http://schemas.microsoft.com/office/drawing/2014/main" id="{7CA4FC92-CD8A-7161-111D-E019920F7808}"/>
              </a:ext>
            </a:extLst>
          </p:cNvPr>
          <p:cNvSpPr txBox="1"/>
          <p:nvPr/>
        </p:nvSpPr>
        <p:spPr>
          <a:xfrm>
            <a:off x="3115235" y="3684899"/>
            <a:ext cx="4939645" cy="523220"/>
          </a:xfrm>
          <a:prstGeom prst="rect">
            <a:avLst/>
          </a:prstGeom>
          <a:noFill/>
        </p:spPr>
        <p:txBody>
          <a:bodyPr wrap="square" rtlCol="0">
            <a:spAutoFit/>
          </a:bodyPr>
          <a:lstStyle/>
          <a:p>
            <a:r>
              <a:rPr lang="en-US" sz="2800" u="sng" dirty="0">
                <a:solidFill>
                  <a:srgbClr val="D1891F"/>
                </a:solidFill>
                <a:hlinkClick r:id="rId2">
                  <a:extLst>
                    <a:ext uri="{A12FA001-AC4F-418D-AE19-62706E023703}">
                      <ahyp:hlinkClr xmlns:ahyp="http://schemas.microsoft.com/office/drawing/2018/hyperlinkcolor" val="tx"/>
                    </a:ext>
                  </a:extLst>
                </a:hlinkClick>
              </a:rPr>
              <a:t>https://www.solidjs.com</a:t>
            </a:r>
            <a:endParaRPr lang="en-IN" sz="2800" u="sng" dirty="0">
              <a:solidFill>
                <a:srgbClr val="D1891F"/>
              </a:solidFill>
            </a:endParaRPr>
          </a:p>
        </p:txBody>
      </p:sp>
    </p:spTree>
    <p:extLst>
      <p:ext uri="{BB962C8B-B14F-4D97-AF65-F5344CB8AC3E}">
        <p14:creationId xmlns:p14="http://schemas.microsoft.com/office/powerpoint/2010/main" val="1839573193"/>
      </p:ext>
    </p:extLst>
  </p:cSld>
  <p:clrMapOvr>
    <a:masterClrMapping/>
  </p:clrMapOvr>
</p:sld>
</file>

<file path=ppt/theme/theme1.xml><?xml version="1.0" encoding="utf-8"?>
<a:theme xmlns:a="http://schemas.openxmlformats.org/drawingml/2006/main" name="Facet">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iblet">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7145" cap="flat" cmpd="sng" algn="ctr">
          <a:solidFill>
            <a:schemeClr val="phClr"/>
          </a:solidFill>
          <a:prstDash val="solid"/>
        </a:ln>
        <a:ln w="58420" cap="flat" cmpd="thickThin" algn="ctr">
          <a:solidFill>
            <a:schemeClr val="phClr">
              <a:shade val="95000"/>
              <a:alpha val="50000"/>
              <a:satMod val="150000"/>
            </a:schemeClr>
          </a:solidFill>
          <a:prstDash val="solid"/>
        </a:ln>
      </a:lnStyleLst>
      <a:effectStyleLst>
        <a:effectStyle>
          <a:effectLst/>
        </a:effectStyle>
        <a:effectStyle>
          <a:effectLst>
            <a:outerShdw blurRad="50800" dist="38100" dir="2700000" rotWithShape="0">
              <a:srgbClr val="000000">
                <a:alpha val="60000"/>
              </a:srgbClr>
            </a:outerShdw>
          </a:effectLst>
          <a:scene3d>
            <a:camera prst="orthographicFront">
              <a:rot lat="0" lon="0" rev="0"/>
            </a:camera>
            <a:lightRig rig="flat" dir="tl"/>
          </a:scene3d>
          <a:sp3d prstMaterial="flat">
            <a:bevelT w="31750" h="63500" prst="riblet"/>
          </a:sp3d>
        </a:effectStyle>
        <a:effectStyle>
          <a:effectLst>
            <a:outerShdw blurRad="50800" dist="38100" dir="2700000" algn="ctr" rotWithShape="0">
              <a:srgbClr val="000000">
                <a:alpha val="60000"/>
              </a:srgbClr>
            </a:outerShdw>
          </a:effectLst>
          <a:scene3d>
            <a:camera prst="orthographicFront">
              <a:rot lat="0" lon="0" rev="0"/>
            </a:camera>
            <a:lightRig rig="flat" dir="tl"/>
          </a:scene3d>
          <a:sp3d prstMaterial="flat">
            <a:bevelT w="57150" h="114300" prst="riblet"/>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270</TotalTime>
  <Words>1507</Words>
  <Application>Microsoft Office PowerPoint</Application>
  <PresentationFormat>Widescreen</PresentationFormat>
  <Paragraphs>70</Paragraphs>
  <Slides>19</Slides>
  <Notes>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19</vt:i4>
      </vt:variant>
    </vt:vector>
  </HeadingPairs>
  <TitlesOfParts>
    <vt:vector size="28" baseType="lpstr">
      <vt:lpstr>Arial</vt:lpstr>
      <vt:lpstr>Calibri</vt:lpstr>
      <vt:lpstr>Calibri Light</vt:lpstr>
      <vt:lpstr>Google Sans</vt:lpstr>
      <vt:lpstr>Söhne</vt:lpstr>
      <vt:lpstr>Trebuchet MS</vt:lpstr>
      <vt:lpstr>Wingdings 3</vt:lpstr>
      <vt:lpstr>Facet</vt:lpstr>
      <vt:lpstr>Office Theme</vt:lpstr>
      <vt:lpstr>SOLID JS</vt:lpstr>
      <vt:lpstr>PowerPoint Presentation</vt:lpstr>
      <vt:lpstr>PowerPoint Presentation</vt:lpstr>
      <vt:lpstr>PowerPoint Presentation</vt:lpstr>
      <vt:lpstr>PowerPoint Presentation</vt:lpstr>
      <vt:lpstr>PowerPoint Presentation</vt:lpstr>
      <vt:lpstr>PowerPoint Presentation</vt:lpstr>
      <vt:lpstr>Solid vs React</vt:lpstr>
      <vt:lpstr>PowerPoint Presentation</vt:lpstr>
      <vt:lpstr>PowerPoint Presentation</vt:lpstr>
      <vt:lpstr>PowerPoint Presentation</vt:lpstr>
      <vt:lpstr>Solid or React</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Harshit Singh</dc:creator>
  <cp:lastModifiedBy>Harshit Singh</cp:lastModifiedBy>
  <cp:revision>30</cp:revision>
  <dcterms:created xsi:type="dcterms:W3CDTF">2023-10-18T17:08:21Z</dcterms:created>
  <dcterms:modified xsi:type="dcterms:W3CDTF">2023-10-20T16:26:21Z</dcterms:modified>
</cp:coreProperties>
</file>