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6" r:id="rId3"/>
    <p:sldId id="272" r:id="rId4"/>
    <p:sldId id="258" r:id="rId5"/>
    <p:sldId id="259" r:id="rId6"/>
    <p:sldId id="260" r:id="rId7"/>
    <p:sldId id="261" r:id="rId8"/>
    <p:sldId id="273" r:id="rId9"/>
    <p:sldId id="274" r:id="rId10"/>
    <p:sldId id="275" r:id="rId11"/>
    <p:sldId id="265" r:id="rId12"/>
    <p:sldId id="276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DAEE00-6456-A515-F3B6-330989A25544}" name="Juanne Elizabeth" initials="JE" userId="S::juanne.elizabeth@arkilos.com::9c1a89d6-bdb8-4a18-a896-f9dc2e5f33fa" providerId="AD"/>
  <p188:author id="{48B62B36-91E7-F7B0-2A93-2DDC10E01885}" name="Arjun Kochhar" initials="AK" userId="S::arjun.kochhar@arkilos.com::6461f86a-eca7-4923-84d0-9bc05920354c" providerId="AD"/>
  <p188:author id="{A452BB62-CFC0-7A17-3449-EB76223E240B}" name="Ankit Kumar" initials="AK" userId="S::ankit.kumar@arkilos.com::afdd9b7f-a179-421e-8522-f8ad435f4f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FB6"/>
    <a:srgbClr val="27234F"/>
    <a:srgbClr val="F2F2F2"/>
    <a:srgbClr val="000000"/>
    <a:srgbClr val="93B7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301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52054-A88D-412A-8AC6-60CBB57C2694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D9BD5-2659-4F20-816F-AE1B318538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106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D810-40B6-E0BF-3FCC-F582FC07D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63016D-1D9F-6121-EC82-7B67CCC18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7383C-F4D8-FB48-FB50-900E7565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E42EC-83AA-5A57-5373-5EF7AAA94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7A3E4-F12A-641A-4382-9F636702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32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42FB6-1730-DF2A-6F9D-CECE6799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3D3F9-6815-A96A-F650-68DF37124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0CD9F-231A-DD6B-137B-4F48F60E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13E5C-5D5C-FF49-DD72-29D0B7DC6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4D75A-6E57-3133-D64E-F35E94B4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06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5DC55-C93C-5FA7-27DC-67001117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44A8A-7BC0-DED3-2170-AFD97606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82A6-C5B5-187A-2A86-EECEDDDC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173D6-95F7-C4E4-4E15-8BECEC406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F1DD1-393B-82A7-CC01-C083B83B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218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09FF-DC7A-8E16-1A9C-3C5A70E6B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8A390-4DDF-2BA3-91BD-4CED92B17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8C67B-602E-E119-C50B-E05811B25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A8D08-895F-EBEA-7220-64CD85520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86224-D9F0-F635-358B-47AEC5D5A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AD27C-63D7-C6DB-5CB0-B6A80C5B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554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305E7-CC7A-0176-F687-63AC335C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EE040-28E0-D27D-D2BD-4FD21DA9C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B6718-2C94-2FA5-78A9-C6CBBA394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04B20E-D9A0-C0A3-CADB-008F1896A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50D147-B308-E8B9-2398-B8503A3786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8E8841-A61C-29F7-E7E3-E92941E6D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55F41F-EFEF-BE99-8B29-7DACAB9F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931980-0D1C-8DD4-88BF-54F6AF96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21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195FC-6C2F-EF9E-713B-6EEC85E16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289966-50C0-D131-7596-6393A240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7EE6D2-F70B-7C2C-D739-16D5F7DCA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11F00-B394-875B-C09D-AB7B3F4DC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11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2A6606-54FE-CC39-1D8F-54D205F39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5AA91F-13CB-DFF9-8541-E689DC8EE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9890F-F6EE-C4A3-346A-BEEC0E87E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424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145F-F0F7-2909-FA25-C1B039AF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6616A-E61D-2BDD-78FC-5EBA774A2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93302-8CA9-0575-E9DC-73F1F8CA2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43B9A-425F-7D91-C54B-25DAFB2A9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1B62C-9FAD-2386-8105-0353B91F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95E3E-B18D-F140-BE0E-528C1132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400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B5E7-6753-1213-1AED-1E1A14122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5F425B-7A63-4726-8BD3-7940071D1F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CCC15-7E94-6683-173D-F9DDB9184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4FE8F-5239-127D-1616-A1C4A6A4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D02D8-938D-117A-83C2-7CAD35D7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0449B-0604-5909-0C5F-E95FBE4D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5597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2D8C-1A21-E5FC-7471-709A758F5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A3DC5-F714-FA1C-6563-F06444411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FE119-9A71-255C-3988-D8A2E56B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69AAE-1F39-64A5-9263-3D07202CB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42B13-218A-81C8-39CE-03D2A2058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410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79DC57-2BAF-2690-EDF3-A3E535A91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05A99-47B7-CCF3-A6C1-92BAA06D7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F23B2-411B-F99D-35E0-E47F06F19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6820B-9C28-C6D7-B41A-2EAB84AFF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98D35-D178-C3BF-271C-D0EAFF8C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960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8C103C-7B51-6A8C-F757-1718433F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E1CA4-63DE-C2D8-00D7-CBE091AD3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D65BE-9A34-FC90-B592-57F9B5C36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BD4A2-E353-4FA5-99DD-9248ABD9FB13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890D4-6226-900D-28EC-4AC42AB9A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fontAlgn="base"/>
            <a:r>
              <a:rPr lang="en-GB" b="1">
                <a:latin typeface="wfont_473ba9_b4d60a8ae7ed4befaae8bbba2720ee72"/>
              </a:rPr>
              <a:t>Arkilos Inc. 2022 © All Rights Reserved 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477A3-4AF4-9D00-9314-B91EE7972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CA28-BFE3-4518-B8CE-8FCE6AFA11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74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arkilo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rkil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B74F5232-BC4E-CEB1-7C15-54862E6BCCF5}"/>
              </a:ext>
            </a:extLst>
          </p:cNvPr>
          <p:cNvSpPr/>
          <p:nvPr/>
        </p:nvSpPr>
        <p:spPr>
          <a:xfrm>
            <a:off x="606535" y="1001485"/>
            <a:ext cx="822839" cy="822839"/>
          </a:xfrm>
          <a:prstGeom prst="ellipse">
            <a:avLst/>
          </a:prstGeom>
          <a:solidFill>
            <a:srgbClr val="3B3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AF7DBC-A761-667A-69D5-1CA8C9D3D7DF}"/>
              </a:ext>
            </a:extLst>
          </p:cNvPr>
          <p:cNvSpPr/>
          <p:nvPr/>
        </p:nvSpPr>
        <p:spPr>
          <a:xfrm>
            <a:off x="330787" y="241300"/>
            <a:ext cx="11530426" cy="6235700"/>
          </a:xfrm>
          <a:prstGeom prst="rect">
            <a:avLst/>
          </a:prstGeom>
          <a:noFill/>
          <a:ln w="31750">
            <a:solidFill>
              <a:srgbClr val="3B3F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EFB74EF5-F9B1-1221-2CF8-AF0B93443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A16F57-77E2-2310-34F3-C8F142F95917}"/>
              </a:ext>
            </a:extLst>
          </p:cNvPr>
          <p:cNvSpPr/>
          <p:nvPr/>
        </p:nvSpPr>
        <p:spPr>
          <a:xfrm>
            <a:off x="4857136" y="4352330"/>
            <a:ext cx="6794500" cy="1841188"/>
          </a:xfrm>
          <a:prstGeom prst="rect">
            <a:avLst/>
          </a:prstGeom>
          <a:solidFill>
            <a:srgbClr val="3B3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2A143F-EA5F-08C8-4F4B-72535102B09D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997712E-E3EB-B483-CC9E-35AD6D8DC084}"/>
              </a:ext>
            </a:extLst>
          </p:cNvPr>
          <p:cNvSpPr txBox="1"/>
          <p:nvPr/>
        </p:nvSpPr>
        <p:spPr>
          <a:xfrm>
            <a:off x="811261" y="2503669"/>
            <a:ext cx="481774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9200" b="1" spc="-95" dirty="0">
                <a:latin typeface="Arial"/>
                <a:cs typeface="Arial"/>
              </a:rPr>
              <a:t>PWA</a:t>
            </a:r>
            <a:endParaRPr sz="9200" dirty="0">
              <a:latin typeface="Arial"/>
              <a:cs typeface="Arial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E21FAB19-E8CB-40E6-3DDA-B5616B9C69DB}"/>
              </a:ext>
            </a:extLst>
          </p:cNvPr>
          <p:cNvSpPr txBox="1"/>
          <p:nvPr/>
        </p:nvSpPr>
        <p:spPr>
          <a:xfrm>
            <a:off x="5336279" y="4527046"/>
            <a:ext cx="605931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2000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Progressive Web Applications</a:t>
            </a:r>
            <a:endParaRPr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9DAB7045-6EDA-A5BD-C99E-27BA23833A21}"/>
              </a:ext>
            </a:extLst>
          </p:cNvPr>
          <p:cNvSpPr txBox="1"/>
          <p:nvPr/>
        </p:nvSpPr>
        <p:spPr>
          <a:xfrm>
            <a:off x="431186" y="5721895"/>
            <a:ext cx="44259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600" spc="-100" dirty="0">
                <a:latin typeface="Arial" panose="020B0604020202020204" pitchFamily="34" charset="0"/>
                <a:cs typeface="Arial" panose="020B0604020202020204" pitchFamily="34" charset="0"/>
              </a:rPr>
              <a:t>Ref: </a:t>
            </a:r>
            <a:r>
              <a:rPr lang="en-IN" sz="1600" dirty="0">
                <a:effectLst/>
              </a:rPr>
              <a:t>google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7F3804-A535-500D-A2F5-B87B4E2E3F73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1592006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645BB-C4E5-0035-9584-765E55C754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8AD68-1338-916C-C726-5D5D0AE30C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1">
            <a:extLst>
              <a:ext uri="{FF2B5EF4-FFF2-40B4-BE49-F238E27FC236}">
                <a16:creationId xmlns:a16="http://schemas.microsoft.com/office/drawing/2014/main" id="{3B13B967-9F76-E2FD-6197-EB320E68E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E5327E5-8CED-330C-C745-998A92749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F0A3E5-81A9-2D51-EE9C-C32DCCFF6477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4BB453-EB86-CBF4-003B-80984709CDBA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118660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E11EC-6849-CC48-49B2-FFB82CFBD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2">
            <a:extLst>
              <a:ext uri="{FF2B5EF4-FFF2-40B4-BE49-F238E27FC236}">
                <a16:creationId xmlns:a16="http://schemas.microsoft.com/office/drawing/2014/main" id="{8595FF1C-5F40-F931-D637-7CFBD7235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" y="68826"/>
            <a:ext cx="12033504" cy="6922008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2876D821-9B2D-5CDA-A2FD-20B92E24E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C0F9A2-F7FF-F974-D6C5-78BF2186F0C3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88B67B-B035-C680-48F6-90E4F68F8248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66911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35EA-353F-94F4-47D8-BFCDC2CD9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screenshot, font, circle&#10;&#10;Description automatically generated">
            <a:extLst>
              <a:ext uri="{FF2B5EF4-FFF2-40B4-BE49-F238E27FC236}">
                <a16:creationId xmlns:a16="http://schemas.microsoft.com/office/drawing/2014/main" id="{AB6D1C50-D9FF-BCD4-CECA-7203502195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4DA5533B-1ADC-AE5B-6EF9-76E17A3E2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0640AC-3752-5759-38A3-410E0C092C94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5204C-7674-B128-2AD2-E55CAD3BC3C0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259516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2B662-0906-6D79-923B-42983263C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screenshot, circle, font">
            <a:extLst>
              <a:ext uri="{FF2B5EF4-FFF2-40B4-BE49-F238E27FC236}">
                <a16:creationId xmlns:a16="http://schemas.microsoft.com/office/drawing/2014/main" id="{E9F3978A-74FB-23D8-7D3D-638A039C5C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" y="0"/>
            <a:ext cx="12185284" cy="6858000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73F5B7A-F472-6D50-1CA6-5546C2BD1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9FF3BC-DE5F-73CB-D39D-40FE9D738638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E67F46-55AF-B6E6-051E-3878CE69FBDA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308372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3FBA-D596-D5D4-198F-0C4171ED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screenshot, font, logo">
            <a:extLst>
              <a:ext uri="{FF2B5EF4-FFF2-40B4-BE49-F238E27FC236}">
                <a16:creationId xmlns:a16="http://schemas.microsoft.com/office/drawing/2014/main" id="{DB671004-59D7-0B3E-1942-2EF981CB5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20FAE7DA-72BF-DB78-84B0-108FFCE11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A8A26C-4E97-7BF4-C5D6-95917B3E5C94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6E2615-EE8F-EDBF-E488-8EE74DCFC953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418968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screenshot, font, businesscard&#10;&#10;Description automatically generated">
            <a:extLst>
              <a:ext uri="{FF2B5EF4-FFF2-40B4-BE49-F238E27FC236}">
                <a16:creationId xmlns:a16="http://schemas.microsoft.com/office/drawing/2014/main" id="{ACDA887F-5777-DAAA-9E80-65347E9B2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322"/>
            <a:ext cx="10388600" cy="5843588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5DC4DD59-52D2-5E74-AA5A-A3A53ECAA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B6964F-6E45-51A4-19A0-AAFDFE9CA1B2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D3D0DB-D1A1-D422-03BC-8793215914CC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163961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FF198-1569-B1FE-9A0A-AF62571F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picture containing text, screenshot, font, businesscard">
            <a:extLst>
              <a:ext uri="{FF2B5EF4-FFF2-40B4-BE49-F238E27FC236}">
                <a16:creationId xmlns:a16="http://schemas.microsoft.com/office/drawing/2014/main" id="{9FD9BE45-043C-793F-0651-757D4E02D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04"/>
            <a:ext cx="12192000" cy="6428232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C3A8BD5-165B-F7DF-6B81-7698ACE31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E275E7-B090-9048-9F5F-1C5CBF37B562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6A4A7E-4321-6F63-5AE0-01F96F0C82DC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452713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A29C3-E5A5-3F0B-7FCB-EBA60F225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screenshot, businesscard, font">
            <a:extLst>
              <a:ext uri="{FF2B5EF4-FFF2-40B4-BE49-F238E27FC236}">
                <a16:creationId xmlns:a16="http://schemas.microsoft.com/office/drawing/2014/main" id="{4370E500-A4D9-D395-A127-E39ED6AE8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296"/>
            <a:ext cx="12192000" cy="6775704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D2D59A4-BF97-6D36-5CF7-F90E4A275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C778A8-8395-44A9-8A3A-5F8B59FD7349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9530EB-A729-9EB9-8935-833293FDEE7B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1759169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0F80-B26B-B8AD-9540-205B05D5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service workers">
            <a:extLst>
              <a:ext uri="{FF2B5EF4-FFF2-40B4-BE49-F238E27FC236}">
                <a16:creationId xmlns:a16="http://schemas.microsoft.com/office/drawing/2014/main" id="{2ADE74E8-40C2-979B-8738-290B9B607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7512" cy="6858000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9BC26DEF-6C24-3D0A-7523-C254014BF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5CE72F-7636-795E-C009-DB67434C1334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ECD6C0-EFDD-66B0-DDC5-892994731E04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122118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FE32C-203A-AF85-7B12-95551FE99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screenshot, diagram, font">
            <a:extLst>
              <a:ext uri="{FF2B5EF4-FFF2-40B4-BE49-F238E27FC236}">
                <a16:creationId xmlns:a16="http://schemas.microsoft.com/office/drawing/2014/main" id="{AB10422B-B8FE-2976-3AB8-710EE7F2A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8" y="201167"/>
            <a:ext cx="10844783" cy="6137013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6FB33BBF-121B-64D9-267A-45E89AEB8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DB762B-1AC2-CA1E-667F-876D58087320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D6FEF-9A37-9E7A-4003-5A61E7B70A4C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752188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6FB33BBF-121B-64D9-267A-45E89AEB8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DB762B-1AC2-CA1E-667F-876D58087320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D6FEF-9A37-9E7A-4003-5A61E7B70A4C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1920E08-1B9A-5F93-6EF0-67DE45B8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/>
              <a:t>Benefits of PWA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58EC61-9D6E-5577-F54E-067006A53B19}"/>
              </a:ext>
            </a:extLst>
          </p:cNvPr>
          <p:cNvSpPr txBox="1"/>
          <p:nvPr/>
        </p:nvSpPr>
        <p:spPr>
          <a:xfrm>
            <a:off x="838200" y="1379053"/>
            <a:ext cx="984523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Cross-platform Compatibility</a:t>
            </a:r>
            <a:r>
              <a:rPr lang="en-GB" sz="1200" dirty="0"/>
              <a:t>: PWAs work on various platforms and devices, including desktops, tablets, and mobile phones, reducing development efforts and ensuring a consistent user experience.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Offline Access</a:t>
            </a:r>
            <a:r>
              <a:rPr lang="en-GB" sz="1200" dirty="0"/>
              <a:t>: PWAs utilize service workers to cache data, allowing users to access content even without an internet connection, improving user satisfaction and engagement.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Fast Loading</a:t>
            </a:r>
            <a:r>
              <a:rPr lang="en-GB" sz="1200" dirty="0"/>
              <a:t>: With cached resources and optimized performance, PWAs load quickly, reducing bounce rates and increasing user retention.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Reduced Data Usage</a:t>
            </a:r>
            <a:r>
              <a:rPr lang="en-GB" sz="1200" dirty="0"/>
              <a:t>: PWAs consume less data compared to traditional web applications, benefiting users with limited data plans or slow internet connections.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App-Like Experience</a:t>
            </a:r>
            <a:r>
              <a:rPr lang="en-GB" sz="1200" dirty="0"/>
              <a:t>: PWAs offer a native app-like interface, providing a familiar and immersive user experience, without the need for app store installations.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Improved Discoverability</a:t>
            </a:r>
            <a:r>
              <a:rPr lang="en-GB" sz="1200" dirty="0"/>
              <a:t>: PWAs are discoverable by search engines, boosting SEO and increasing the likelihood of attracting organic traffic.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Seamless Updates</a:t>
            </a:r>
            <a:r>
              <a:rPr lang="en-GB" sz="1200" dirty="0"/>
              <a:t>: PWAs automatically update in the background, ensuring users always have the latest version without any manual intervention.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Secure and HTTPS-Enabled</a:t>
            </a:r>
            <a:r>
              <a:rPr lang="en-GB" sz="1200" dirty="0"/>
              <a:t>: PWAs require HTTPS, ensuring data privacy and security, promoting user trust in the application.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Lower Development and Maintenance Costs</a:t>
            </a:r>
            <a:r>
              <a:rPr lang="en-GB" sz="1200" dirty="0"/>
              <a:t>: By building a single PWA that works across platforms, development and maintenance efforts are streamlined, reducing overall costs.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Increased Engagement and Conversions</a:t>
            </a:r>
            <a:r>
              <a:rPr lang="en-GB" sz="1200" dirty="0"/>
              <a:t>: PWAs offer features like push notifications, enhancing user engagement and conversion rates by re-engaging users with personalized updates.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App Store Independence</a:t>
            </a:r>
            <a:r>
              <a:rPr lang="en-GB" sz="1200" dirty="0"/>
              <a:t>: PWAs can be distributed independently of app stores, avoiding approval processes and associated fees.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05867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C95FE32-224C-AE69-72E4-5FB431C66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BB809B2-3CCA-A7DD-785B-E1668D811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600" y="0"/>
            <a:ext cx="1803400" cy="1803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54F99F-E710-7BD1-D992-8D028B509B72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A2A82-2662-E440-C352-8F8BC981DDE7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</p:spTree>
    <p:extLst>
      <p:ext uri="{BB962C8B-B14F-4D97-AF65-F5344CB8AC3E}">
        <p14:creationId xmlns:p14="http://schemas.microsoft.com/office/powerpoint/2010/main" val="3447729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524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wfont_473ba9_b4d60a8ae7ed4befaae8bbba2720ee72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Benefits of PWA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Ankit Kumar</dc:creator>
  <cp:lastModifiedBy>Ankit Kumar</cp:lastModifiedBy>
  <cp:revision>7</cp:revision>
  <dcterms:created xsi:type="dcterms:W3CDTF">2023-04-05T15:28:16Z</dcterms:created>
  <dcterms:modified xsi:type="dcterms:W3CDTF">2023-07-25T17:20:26Z</dcterms:modified>
</cp:coreProperties>
</file>